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2"/>
  </p:notesMasterIdLst>
  <p:sldIdLst>
    <p:sldId id="256" r:id="rId2"/>
    <p:sldId id="301" r:id="rId3"/>
    <p:sldId id="259" r:id="rId4"/>
    <p:sldId id="304" r:id="rId5"/>
    <p:sldId id="278" r:id="rId6"/>
    <p:sldId id="281" r:id="rId7"/>
    <p:sldId id="282" r:id="rId8"/>
    <p:sldId id="280" r:id="rId9"/>
    <p:sldId id="286" r:id="rId10"/>
    <p:sldId id="287" r:id="rId11"/>
    <p:sldId id="303" r:id="rId12"/>
    <p:sldId id="300" r:id="rId13"/>
    <p:sldId id="296" r:id="rId14"/>
    <p:sldId id="291" r:id="rId15"/>
    <p:sldId id="271" r:id="rId16"/>
    <p:sldId id="305" r:id="rId17"/>
    <p:sldId id="306" r:id="rId18"/>
    <p:sldId id="307" r:id="rId19"/>
    <p:sldId id="308" r:id="rId20"/>
    <p:sldId id="29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20D"/>
    <a:srgbClr val="FFFFFF"/>
    <a:srgbClr val="F4B27A"/>
    <a:srgbClr val="D23027"/>
    <a:srgbClr val="FFC883"/>
    <a:srgbClr val="FFC17A"/>
    <a:srgbClr val="FFE2BB"/>
    <a:srgbClr val="FDEBE1"/>
    <a:srgbClr val="A1576D"/>
    <a:srgbClr val="FFE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5"/>
    <p:restoredTop sz="77433" autoAdjust="0"/>
  </p:normalViewPr>
  <p:slideViewPr>
    <p:cSldViewPr snapToGrid="0">
      <p:cViewPr varScale="1">
        <p:scale>
          <a:sx n="94" d="100"/>
          <a:sy n="94" d="100"/>
        </p:scale>
        <p:origin x="1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65437-E067-40F4-B1B9-143E8D5E741A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E9133-0DFD-40EC-99D2-8EFCDA132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87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徒长几岁，见过一些事物，今天下午带领大家做做小实验，顺便分享一些生物学家看待问题的角度。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E9133-0DFD-40EC-99D2-8EFCDA1321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52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75517944-CDD9-4EE9-B7F0-076201785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1DE1ECFE-81AD-4413-9D47-082277D4F2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dirty="0"/>
              <a:t>大家可以尝试播放不同的音乐，看蟑螂腿的运动有什么不同</a:t>
            </a:r>
            <a:endParaRPr lang="en-US" altLang="zh-CN" dirty="0"/>
          </a:p>
          <a:p>
            <a:r>
              <a:rPr lang="zh-CN" altLang="en-US" dirty="0"/>
              <a:t>为什么会有这种现象？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17D5C40F-A66B-41B1-8A65-5E3D700A5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B260639-FD38-4EAA-85E6-4AA0F862911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41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我们可以找找这个视频演示实验的问题</a:t>
            </a:r>
            <a:r>
              <a:rPr lang="en-US" altLang="zh-CN" dirty="0"/>
              <a:t>……</a:t>
            </a:r>
            <a:r>
              <a:rPr lang="zh-CN" altLang="en-US" dirty="0"/>
              <a:t>控制变量，没有区分机械干扰对电信号带来的影响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E9133-0DFD-40EC-99D2-8EFCDA13212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80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B4D95C34-F06B-4124-8A9A-8ACE33C5B12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1413" y="754063"/>
            <a:ext cx="4391025" cy="3294062"/>
          </a:xfrm>
        </p:spPr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C600B046-331D-401F-91FC-9D6D09FC17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和很多蜚蠊目的昆虫一样，蟑螂的感觉运动系统主要包括头部的两根触角，腹部后端的两根尾须以及三对足。蟑螂的触角是一种“多功能”探测器，不仅可以感知气味、温度、湿度等多种外界信号，同时还能感知触觉。尾须则可以测知周围空气的微弱震颤，任何微弱气流变化都能使表面的须毛发生形变，进而引起根部的感觉神经放电。在运动过程中，触角和尾须将感觉信号转换为电信号发送给中枢神经，继而传递到腿部的运动神经元，引起肌肉的收缩或舒张。因此，蟑螂能依靠触角和尾须的触觉快速发现障碍物或潜在捕食者，并通过调整运动方向进行避让或者逃跑。</a:t>
            </a:r>
          </a:p>
          <a:p>
            <a:pPr eaLnBrk="1" hangingPunct="1"/>
            <a:r>
              <a:rPr lang="en-US" altLang="en-US"/>
              <a:t>在这个实验中，我们将微控制器与触角和尾须连接：当这尾须接受到电刺激时，蟑螂会“以为”后方有动静，出于本能向前逃跑；当单侧触角接受电刺激时，蟑螂则会感觉有障碍物而向对侧避让。因此，我们可以通过电刺激</a:t>
            </a:r>
            <a:r>
              <a:rPr lang="zh-CN" altLang="en-US"/>
              <a:t>控制蟑螂的运动轨迹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622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1C8AC050-BEF1-4B92-B0B5-17091E542E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0B9C1201-90D2-4373-AB86-1D7DAB3A5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/>
              <a:t>要做这个实验，需要有安卓系统手机的同学下载安装一个应用（蓝牙发送</a:t>
            </a:r>
            <a:r>
              <a:rPr lang="en-US" altLang="zh-CN"/>
              <a:t>/QQ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安装好之后打开蓝牙扫描，大家留意这个地址末尾，和你们组的蟑螂背包编号是一一对应的</a:t>
            </a:r>
            <a:endParaRPr lang="en-US" altLang="zh-CN"/>
          </a:p>
          <a:p>
            <a:r>
              <a:rPr lang="zh-CN" altLang="en-US"/>
              <a:t>不要随便连接，不然可能控制其他组的蟑螂（发蟑螂的时候确认连接正确）</a:t>
            </a:r>
            <a:endParaRPr lang="en-US" altLang="zh-CN"/>
          </a:p>
          <a:p>
            <a:r>
              <a:rPr lang="zh-CN" altLang="en-US"/>
              <a:t>连接好之后是这样的控制界面</a:t>
            </a:r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7E412550-FFE7-4F54-BBE3-46F22274A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7E939D6-7EC0-4C2F-8ADF-3FEA9F99590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036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84A7A3A7-17CD-4AB2-9A7E-43EF778586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40304E6E-E9CD-4BAC-A4AC-E771251A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/>
              <a:t>松手时发射刺激信号，如果想发送一串刺激信号需要反复点，长按是无效的</a:t>
            </a:r>
            <a:endParaRPr lang="en-US" altLang="zh-CN"/>
          </a:p>
          <a:p>
            <a:r>
              <a:rPr lang="zh-CN" altLang="en-US"/>
              <a:t>“前”刺激的是蟑螂尾须</a:t>
            </a:r>
            <a:endParaRPr lang="en-US" altLang="zh-CN"/>
          </a:p>
          <a:p>
            <a:r>
              <a:rPr lang="zh-CN" altLang="en-US"/>
              <a:t>“左”和“右”分别刺激的是？（问温老师）</a:t>
            </a:r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1401F792-85A5-4129-9C66-59F7D717E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546EF4F-31CD-4E75-8B4C-044F2CEA0DF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592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04D32DDD-E260-453F-A3E0-EA4E542EC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BBD27729-2802-47C0-9ECC-EF39640EE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dirty="0"/>
              <a:t>除了刺激蟑螂触角和尾须，还有别的方法可以控制蟑螂运动方向吗？</a:t>
            </a:r>
            <a:endParaRPr lang="en-US" altLang="zh-CN" dirty="0"/>
          </a:p>
          <a:p>
            <a:r>
              <a:rPr lang="zh-CN" altLang="en-US" dirty="0"/>
              <a:t>别的动物没有尾须和触角，又是怎么避开障碍物控制方向的呢？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8CF5084A-B5A6-4C16-8614-7E1E68A1A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F048D19-7CC7-4ED2-B62A-980CE29777E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0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F7FA30B1-EE7E-4BD3-B112-AC6FCAF0158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1413" y="754063"/>
            <a:ext cx="4391025" cy="3294062"/>
          </a:xfrm>
        </p:spPr>
      </p:sp>
      <p:sp>
        <p:nvSpPr>
          <p:cNvPr id="26627" name="Text Placeholder 2">
            <a:extLst>
              <a:ext uri="{FF2B5EF4-FFF2-40B4-BE49-F238E27FC236}">
                <a16:creationId xmlns:a16="http://schemas.microsoft.com/office/drawing/2014/main" id="{F00FD67E-7A2A-4A7F-8B07-233370FD5A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上午的课程中老师提到过，神经元的电活动变化是由哪些因素引起的？</a:t>
            </a:r>
            <a:r>
              <a:rPr lang="en-US" altLang="zh-CN" dirty="0"/>
              <a:t>……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我们今天实验用到的转基因果蝇，某种神经元中表达了这种热激活通道</a:t>
            </a:r>
            <a:endParaRPr lang="en-US" altLang="zh-CN" dirty="0"/>
          </a:p>
          <a:p>
            <a:pPr eaLnBrk="1" hangingPunct="1"/>
            <a:r>
              <a:rPr lang="zh-CN" altLang="en-US" dirty="0"/>
              <a:t>正常温度下（对于果蝇来说）这个通道是关闭的</a:t>
            </a:r>
            <a:endParaRPr lang="en-US" altLang="zh-CN" dirty="0"/>
          </a:p>
          <a:p>
            <a:pPr eaLnBrk="1" hangingPunct="1"/>
            <a:r>
              <a:rPr lang="zh-CN" altLang="en-US" dirty="0"/>
              <a:t>受热之后热激活通道开放，钙离子内流，神经元兴奋，行为发生改变</a:t>
            </a:r>
            <a:endParaRPr lang="en-US" altLang="zh-CN" dirty="0"/>
          </a:p>
          <a:p>
            <a:pPr eaLnBrk="1" hangingPunct="1"/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Transient receptor potential cation channel, subfamily A, member 1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瞬间受体电位离子通道，分布在背根神经节和三叉神经节，可被冷热、痛痒等激活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8463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（可以多说两句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Transient receptor potential cation channel, subfamily A, member 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瞬间受体电位离子通道，分布在背根神经节和三叉神经节，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感受冷热、痛痒等刺激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，也可以被许多芳香化合物激活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这就是我们尝到辣的调料（芥子油、辣根、大蒜等），会感到“热”的原因。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E9133-0DFD-40EC-99D2-8EFCDA13212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8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C7C94AA5-DAD8-408E-8BE9-BE93009A4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28675" name="备注占位符 2">
            <a:extLst>
              <a:ext uri="{FF2B5EF4-FFF2-40B4-BE49-F238E27FC236}">
                <a16:creationId xmlns:a16="http://schemas.microsoft.com/office/drawing/2014/main" id="{493AF98C-8F4C-4089-BDEA-4D8AED66A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/>
              <a:t>一会发给大家的管子，上端是管塞，大家不要打开；下端是果蝇的食物。</a:t>
            </a:r>
            <a:endParaRPr lang="en-US" altLang="zh-CN"/>
          </a:p>
          <a:p>
            <a:r>
              <a:rPr lang="zh-CN" altLang="en-US"/>
              <a:t>实验时大家先观察果蝇正常条件下的运动</a:t>
            </a:r>
            <a:endParaRPr lang="en-US" altLang="zh-CN"/>
          </a:p>
          <a:p>
            <a:r>
              <a:rPr lang="zh-CN" altLang="en-US"/>
              <a:t>用手心握住空气这段，</a:t>
            </a:r>
            <a:r>
              <a:rPr lang="en-US" altLang="zh-CN"/>
              <a:t>30s</a:t>
            </a:r>
            <a:r>
              <a:rPr lang="zh-CN" altLang="en-US"/>
              <a:t>左右，再观察热激活后有什么变化</a:t>
            </a:r>
            <a:endParaRPr lang="en-US" altLang="zh-CN"/>
          </a:p>
          <a:p>
            <a:r>
              <a:rPr lang="zh-CN" altLang="en-US"/>
              <a:t>这里先卖个关子，一会大家自己观察看看有什么不同</a:t>
            </a:r>
          </a:p>
        </p:txBody>
      </p:sp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E39E28F8-40E6-467A-84D3-3FD2B0F98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8967F8A-9248-4948-AE23-F1A246C62E5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FD664B9C-6ACF-4B52-ACDE-4723904469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1C823B7-7602-40F3-B589-DBE7DADD5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57401342-6CE4-4727-93C1-E3041B7C4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06C53F3-483B-4633-A5B6-606307FA5F5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8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徒长几岁，见过一些事物，今天下午和大家做做小实验，分享一些生物学家看待问题的角度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生物学讲：结构决定功能，以神经系统为例，神经细胞和肌肉纤维的连接形成突触，</a:t>
            </a:r>
            <a:r>
              <a:rPr lang="en-US" altLang="zh-CN" dirty="0"/>
              <a:t>Na+</a:t>
            </a:r>
            <a:r>
              <a:rPr lang="zh-CN" altLang="en-US" dirty="0"/>
              <a:t>和</a:t>
            </a:r>
            <a:r>
              <a:rPr lang="en-US" altLang="zh-CN" dirty="0"/>
              <a:t>K+</a:t>
            </a:r>
            <a:r>
              <a:rPr lang="zh-CN" altLang="en-US" dirty="0"/>
              <a:t>通道瞬间开放，形成动作电位在轴突上高效传导，为维持电信号的能量，细胞膜上不断消耗能量泵出离子，其中独特的钠钾泵消耗一个</a:t>
            </a:r>
            <a:r>
              <a:rPr lang="en-US" altLang="zh-CN" dirty="0"/>
              <a:t>ATP</a:t>
            </a:r>
            <a:r>
              <a:rPr lang="zh-CN" altLang="en-US" dirty="0"/>
              <a:t>分子的同时，泵出三个</a:t>
            </a:r>
            <a:r>
              <a:rPr lang="en-US" altLang="zh-CN" dirty="0"/>
              <a:t>Na+</a:t>
            </a:r>
            <a:r>
              <a:rPr lang="zh-CN" altLang="en-US" dirty="0"/>
              <a:t>和两个</a:t>
            </a:r>
            <a:r>
              <a:rPr lang="en-US" altLang="zh-CN" dirty="0"/>
              <a:t>K+</a:t>
            </a:r>
            <a:r>
              <a:rPr lang="zh-CN" altLang="en-US" dirty="0"/>
              <a:t>，维持外正内负的膜电位</a:t>
            </a:r>
            <a:r>
              <a:rPr lang="en-US" altLang="zh-CN" dirty="0"/>
              <a:t>……</a:t>
            </a:r>
            <a:r>
              <a:rPr lang="zh-CN" altLang="en-US" dirty="0"/>
              <a:t>这些复杂功能有赖于各层级的精细结构</a:t>
            </a:r>
            <a:endParaRPr lang="en-US" altLang="zh-CN" dirty="0"/>
          </a:p>
          <a:p>
            <a:r>
              <a:rPr lang="en-US" altLang="zh-CN" sz="1200" dirty="0"/>
              <a:t>2. </a:t>
            </a:r>
            <a:r>
              <a:rPr lang="zh-CN" altLang="en-US" sz="1200" dirty="0"/>
              <a:t>想在科学实验中有所发现，控制变量极为重要，给出我们记录的两个神经元原始数据，上面蓝色的不断变化的电压值，下面是按照动作电位筛选得到的有效信号。可以明显看出，左图电位幅值较大，但也不到</a:t>
            </a:r>
            <a:r>
              <a:rPr lang="en-US" altLang="zh-CN" sz="1200" dirty="0"/>
              <a:t>1</a:t>
            </a:r>
            <a:r>
              <a:rPr lang="zh-CN" altLang="en-US" sz="1200"/>
              <a:t>毫伏，而</a:t>
            </a:r>
            <a:r>
              <a:rPr lang="zh-CN" altLang="en-US" sz="1200" dirty="0"/>
              <a:t>右图信号掩盖在噪音中，噪音可能来自各种地方：人造电磁波、机械扰动</a:t>
            </a:r>
            <a:r>
              <a:rPr lang="zh-CN" altLang="en-US" sz="1200"/>
              <a:t>等，处于这种环境会严重影响</a:t>
            </a:r>
            <a:r>
              <a:rPr lang="zh-CN" altLang="en-US" sz="1200" dirty="0"/>
              <a:t>对实验现象的</a:t>
            </a:r>
            <a:r>
              <a:rPr lang="zh-CN" altLang="en-US" sz="1200"/>
              <a:t>描述，所以实验</a:t>
            </a:r>
            <a:r>
              <a:rPr lang="zh-CN" altLang="en-US" sz="1200" dirty="0"/>
              <a:t>科学可以说是和信噪比战斗的学科。</a:t>
            </a:r>
            <a:endParaRPr lang="en-US" altLang="zh-CN" sz="1200" dirty="0"/>
          </a:p>
          <a:p>
            <a:r>
              <a:rPr lang="en-US" altLang="zh-CN" sz="1200" dirty="0"/>
              <a:t>3. </a:t>
            </a:r>
            <a:r>
              <a:rPr lang="zh-CN" altLang="en-US" sz="1200" dirty="0"/>
              <a:t>这里再谈一下科学探索和工程实现的不同，前者探求的是什么，后者追求的是怎么做，其实中国自古以来很擅长后者，四大发明都是出于实用目的，而没有进一步形成理论体系，当下中兴芯片事件为乐于逆向工程的企业敲响警钟，中国制造变成中国创造，还要大家不断奋斗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http://www.spring8.or.jp/en/news_publications/press_release/2009/090521/</a:t>
            </a:r>
            <a:endParaRPr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http://epilepsyu.com/blog/left-right-brain-surprising-truth/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E9133-0DFD-40EC-99D2-8EFCDA1321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7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2092A8F-5EA9-4BC3-A553-47742CC2DA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16460A24-1767-4F51-9060-5D6930D06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dirty="0"/>
              <a:t>今天的实验分为四个部分：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在斑马鱼运动的过程中，能否记录到肌电？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反过来，电刺激离体蟑螂腿，能否引起蟑螂腿运动？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如果给感觉器官电刺激，模拟感觉信号输入，是不是也可以观察到运动状态的改变？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4.</a:t>
            </a:r>
            <a:r>
              <a:rPr lang="zh-CN" altLang="en-US" dirty="0"/>
              <a:t>通过热激活的方式，直接激活转基因果蝇脑内神经元，是否可以观察到行为变化？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接下来会简单介绍一下所有实验的实验原理和步骤</a:t>
            </a:r>
          </a:p>
          <a:p>
            <a:endParaRPr lang="en-US" altLang="zh-CN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E68EB48E-4CEB-4C54-A600-405534A05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1D67F1-A094-455F-AB49-083DEBD34D1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33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EB99A036-E8EA-41E3-8AEE-472319DE22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D5A76922-696B-47F7-B999-07696FDA91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dirty="0"/>
              <a:t>（第一节课介绍，二三节课跳过）</a:t>
            </a:r>
            <a:endParaRPr lang="en-US" altLang="zh-CN" dirty="0"/>
          </a:p>
          <a:p>
            <a:r>
              <a:rPr lang="zh-CN" altLang="en-US" dirty="0"/>
              <a:t>大家桌面上有一块电路板，这块电路板在今天下午三节实验课都会用到，先跟大家介绍一下：</a:t>
            </a:r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383A8D86-E0EC-45CE-9F57-7628AF6E4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92F1780-C73F-4876-8061-0AD6415E929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907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22B97FEF-4999-4CD1-AA67-B7515E08CE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812511C3-666F-40A0-9CE0-58B590F2F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https://www.getbodysmart.com/muscle-fiber-nerve-supply/ach-acetylcholine-receptors#slideshow-01</a:t>
            </a:r>
          </a:p>
          <a:p>
            <a:endParaRPr lang="zh-CN" altLang="en-US" dirty="0"/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A79C86AC-6E64-487A-9123-6328E7E0C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9FD980A-F1D8-4BB2-865E-6C9DF97D134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985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0D941415-AE05-4381-B07B-A470C269BF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5E7B360B-460A-4EA9-A889-F3123B2B1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dirty="0"/>
              <a:t>最粗的线</a:t>
            </a:r>
            <a:r>
              <a:rPr lang="en-US" altLang="zh-CN" dirty="0"/>
              <a:t>/</a:t>
            </a:r>
            <a:r>
              <a:rPr lang="zh-CN" altLang="en-US" dirty="0"/>
              <a:t>黑色电极连在最右边的公共驱动电极</a:t>
            </a:r>
            <a:endParaRPr lang="en-US" altLang="zh-CN" dirty="0"/>
          </a:p>
          <a:p>
            <a:r>
              <a:rPr lang="zh-CN" altLang="en-US" dirty="0"/>
              <a:t>实验开始后会把鱼分给大家，大家注意结合鱼的运动状态观察屏幕上的波形变化，不要只顾着看小鱼</a:t>
            </a: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7DF6D5A3-BF1A-458E-B47F-DC00AF8D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EFBB33-6B7C-4A82-BC44-AEBA9022A14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3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A829813B-E010-4886-A075-7CCEAFE83F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4FAA8EB9-9B2B-4491-B36F-011FCD5475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dirty="0"/>
              <a:t>实验中大家考虑以上问题</a:t>
            </a:r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016D7732-4FCE-4D6A-8755-6DC4BD7AF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468177E-0D2C-49F3-820E-9D50C308ED1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534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D4F5D492-EC47-42AB-B8A8-1E6FA8C3DAC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1413" y="754063"/>
            <a:ext cx="4391025" cy="3294062"/>
          </a:xfrm>
        </p:spPr>
      </p:sp>
      <p:sp>
        <p:nvSpPr>
          <p:cNvPr id="20483" name="Text Placeholder 2">
            <a:extLst>
              <a:ext uri="{FF2B5EF4-FFF2-40B4-BE49-F238E27FC236}">
                <a16:creationId xmlns:a16="http://schemas.microsoft.com/office/drawing/2014/main" id="{B927644F-34C7-4459-AD35-9DAFE4B8D6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今天我们用到的蟑螂和大家生活中见到的不太一样，杜比亚蟑螂，作为爬行类宠物的饲料。</a:t>
            </a:r>
            <a:endParaRPr lang="en-US" altLang="zh-CN" dirty="0"/>
          </a:p>
          <a:p>
            <a:pPr eaLnBrk="1" hangingPunct="1"/>
            <a:r>
              <a:rPr lang="zh-CN" altLang="en-US" dirty="0"/>
              <a:t>大家可能听到过这样一种说法：“蟑螂断头之后还能活好多好多天”</a:t>
            </a:r>
            <a:endParaRPr lang="en-US" altLang="zh-CN" dirty="0"/>
          </a:p>
          <a:p>
            <a:pPr eaLnBrk="1" hangingPunct="1"/>
            <a:r>
              <a:rPr lang="zh-CN" altLang="en-US" dirty="0"/>
              <a:t>这是因为蟑螂的神经分布非常弥散，不像我们有大脑这样的神经中枢。</a:t>
            </a:r>
            <a:endParaRPr lang="en-US" altLang="zh-CN" dirty="0"/>
          </a:p>
          <a:p>
            <a:pPr eaLnBrk="1" hangingPunct="1"/>
            <a:r>
              <a:rPr lang="zh-CN" altLang="en-US" dirty="0"/>
              <a:t>蟑螂每个节段都有神经分布，这也就是为什么去除头部后也不会立即死亡。</a:t>
            </a:r>
            <a:endParaRPr lang="en-US" altLang="zh-CN" dirty="0"/>
          </a:p>
          <a:p>
            <a:pPr eaLnBrk="1" hangingPunct="1"/>
            <a:r>
              <a:rPr lang="zh-CN" altLang="en-US" dirty="0"/>
              <a:t>蟑螂的每条腿也都有神经分布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2408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9C7E415E-8825-4D60-B919-74CA22FBAA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34507FB6-8E17-4F36-87C5-E5A4FCE8D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 dirty="0"/>
              <a:t>（这一步最好用冰水混合物或者别的什么方式麻醉蟑螂，有小朋友反映太残忍）</a:t>
            </a:r>
            <a:endParaRPr lang="en-US" altLang="zh-CN" dirty="0"/>
          </a:p>
          <a:p>
            <a:r>
              <a:rPr lang="zh-CN" altLang="en-US" dirty="0"/>
              <a:t>紧贴腹部把蟑螂腿前三节完整剪下，用刺激电极固定在泡沫板上。</a:t>
            </a:r>
            <a:endParaRPr lang="en-US" altLang="zh-CN" dirty="0"/>
          </a:p>
          <a:p>
            <a:r>
              <a:rPr lang="zh-CN" altLang="en-US" dirty="0"/>
              <a:t>最好悬空固定，蟑螂腿不要直接接触泡沫板，以免摩擦太大</a:t>
            </a:r>
            <a:endParaRPr lang="en-US" altLang="zh-CN" dirty="0"/>
          </a:p>
          <a:p>
            <a:r>
              <a:rPr lang="zh-CN" altLang="en-US" dirty="0"/>
              <a:t>音频输入口用耳机线连接到手机上</a:t>
            </a:r>
            <a:endParaRPr lang="en-US" altLang="zh-CN" dirty="0"/>
          </a:p>
          <a:p>
            <a:r>
              <a:rPr lang="zh-CN" altLang="en-US" dirty="0"/>
              <a:t>播放时先把音量调到最小，慢慢增大音量。如果一开始刺激太强会造成蟑螂腿强直收缩</a:t>
            </a:r>
            <a:endParaRPr lang="en-US" altLang="zh-CN" dirty="0"/>
          </a:p>
          <a:p>
            <a:r>
              <a:rPr lang="zh-CN" altLang="en-US" dirty="0"/>
              <a:t>用的时候再剪，不要一次性把全部腿剪下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9DEA09AE-8F4D-4635-BCC9-02A206885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443ADA4-F141-4F51-BBA0-147BFF1D51D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1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94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8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183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40"/>
            <a:ext cx="8229600" cy="58515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FD959F3-EC40-4BF0-9886-D0B494F561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BA39490-6663-4CD2-9534-245BEF37DD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5024755-2EE7-4CEF-88B6-D1FD44949A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3E576-FD82-4746-AF2C-F087C1B2C27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056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69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24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72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54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01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66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0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AFCE7-265F-4B05-BEBD-6167B0D39B40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8A6A9-A4FD-4653-BE46-F5B01BD50E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97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22E01-9744-4959-9495-9EF05B8860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小动物的电信号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99453C-3CD3-4535-8273-C5A3DC4C8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松江科普夏令营</a:t>
            </a:r>
            <a:r>
              <a:rPr lang="en-US" altLang="zh-CN" dirty="0"/>
              <a:t>——</a:t>
            </a:r>
            <a:r>
              <a:rPr lang="zh-CN" altLang="en-US" dirty="0"/>
              <a:t>电生理组</a:t>
            </a:r>
            <a:endParaRPr lang="en-US" altLang="zh-CN" dirty="0"/>
          </a:p>
          <a:p>
            <a:r>
              <a:rPr lang="zh-CN" altLang="en-US" dirty="0"/>
              <a:t>齐光耀、杨永鑫、孙乐、朱宇齐、陆登宇、肖静</a:t>
            </a:r>
            <a:endParaRPr lang="en-US" altLang="zh-CN" dirty="0"/>
          </a:p>
          <a:p>
            <a:r>
              <a:rPr lang="en-US" altLang="zh-CN" dirty="0"/>
              <a:t>2019/07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9D415D-8745-5341-B81F-26704FF0D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82900" cy="228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5DF4DA-BEFD-264E-9635-E07F5C079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66" y="-11159"/>
            <a:ext cx="1924334" cy="2297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7346C7-704B-124D-9465-FCEE8193F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219" y="-11159"/>
            <a:ext cx="321012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55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8E4A3-85A4-4F72-8EBA-C9BCDACE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b="1" dirty="0">
                <a:solidFill>
                  <a:srgbClr val="F2720D"/>
                </a:solidFill>
                <a:latin typeface="微软雅黑" panose="020B0503020204020204" pitchFamily="34" charset="-122"/>
              </a:rPr>
              <a:t>讨论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E1A653-C89B-426E-AE2E-0B8D8111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</a:rPr>
              <a:t>蟑螂腿为什么会随着音乐跳舞呢？</a:t>
            </a:r>
          </a:p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</a:rPr>
              <a:t>换别的音乐试试看？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</a:rPr>
              <a:t>尝试挠挠离体的蟑螂腿，是否能找出蟑螂腿的肌电信号？</a:t>
            </a:r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1F50D-A7D0-454D-A805-8A5D83043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The Cockroach Beatbox.mp4_20180707_213840">
            <a:hlinkClick r:id="" action="ppaction://media"/>
            <a:extLst>
              <a:ext uri="{FF2B5EF4-FFF2-40B4-BE49-F238E27FC236}">
                <a16:creationId xmlns:a16="http://schemas.microsoft.com/office/drawing/2014/main" id="{ECAE38E8-9235-451F-A0CF-CDBEEE4E98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901" y="1821662"/>
            <a:ext cx="7675196" cy="4317201"/>
          </a:xfrm>
        </p:spPr>
      </p:pic>
    </p:spTree>
    <p:extLst>
      <p:ext uri="{BB962C8B-B14F-4D97-AF65-F5344CB8AC3E}">
        <p14:creationId xmlns:p14="http://schemas.microsoft.com/office/powerpoint/2010/main" val="292296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66F28-E496-4CA4-8606-C2E0EA03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实验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三</a:t>
            </a:r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 遥控蟑螂</a:t>
            </a:r>
            <a:r>
              <a:rPr lang="en-US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实验原理</a:t>
            </a:r>
            <a:endParaRPr lang="zh-CN" altLang="en-US" sz="3600" dirty="0">
              <a:solidFill>
                <a:srgbClr val="F2720D"/>
              </a:solidFill>
            </a:endParaRPr>
          </a:p>
        </p:txBody>
      </p:sp>
      <p:pic>
        <p:nvPicPr>
          <p:cNvPr id="31754" name="Content Placeholder 4" descr="cerci-2">
            <a:extLst>
              <a:ext uri="{FF2B5EF4-FFF2-40B4-BE49-F238E27FC236}">
                <a16:creationId xmlns:a16="http://schemas.microsoft.com/office/drawing/2014/main" id="{393CC123-D370-40DB-A71F-E5783214A65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6" b="94677" l="30992" r="96281">
                        <a14:foregroundMark x1="30992" y1="26616" x2="70248" y2="25856"/>
                        <a14:foregroundMark x1="51240" y1="28517" x2="50826" y2="25475"/>
                        <a14:foregroundMark x1="32438" y1="33080" x2="71074" y2="88973"/>
                        <a14:foregroundMark x1="44421" y1="30798" x2="62190" y2="38783"/>
                        <a14:foregroundMark x1="53926" y1="48289" x2="65909" y2="30798"/>
                        <a14:foregroundMark x1="34711" y1="58175" x2="34091" y2="69962"/>
                        <a14:foregroundMark x1="62810" y1="82890" x2="54339" y2="95057"/>
                        <a14:foregroundMark x1="70868" y1="27757" x2="71074" y2="10266"/>
                        <a14:foregroundMark x1="72727" y1="15589" x2="96281" y2="15209"/>
                        <a14:foregroundMark x1="72727" y1="19392" x2="88017" y2="25475"/>
                        <a14:foregroundMark x1="73554" y1="55133" x2="88017" y2="56274"/>
                        <a14:foregroundMark x1="74380" y1="79087" x2="94008" y2="49430"/>
                        <a14:foregroundMark x1="89256" y1="68441" x2="86777" y2="7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7" t="2625"/>
          <a:stretch>
            <a:fillRect/>
          </a:stretch>
        </p:blipFill>
        <p:spPr>
          <a:xfrm>
            <a:off x="4892277" y="2969420"/>
            <a:ext cx="2908300" cy="2043113"/>
          </a:xfrm>
        </p:spPr>
      </p:pic>
      <p:pic>
        <p:nvPicPr>
          <p:cNvPr id="31753" name="Content Placeholder 6" descr="cerci.LUCID000015.240">
            <a:extLst>
              <a:ext uri="{FF2B5EF4-FFF2-40B4-BE49-F238E27FC236}">
                <a16:creationId xmlns:a16="http://schemas.microsoft.com/office/drawing/2014/main" id="{8FEF173D-82DA-4F34-853B-FA62634A875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16165" r="4862" b="11097"/>
          <a:stretch/>
        </p:blipFill>
        <p:spPr>
          <a:xfrm>
            <a:off x="1143000" y="2959894"/>
            <a:ext cx="3108724" cy="2437606"/>
          </a:xfrm>
        </p:spPr>
      </p:pic>
      <p:cxnSp>
        <p:nvCxnSpPr>
          <p:cNvPr id="31755" name="Straight Arrow Connector 13">
            <a:extLst>
              <a:ext uri="{FF2B5EF4-FFF2-40B4-BE49-F238E27FC236}">
                <a16:creationId xmlns:a16="http://schemas.microsoft.com/office/drawing/2014/main" id="{25537CD8-7856-452A-B382-0A85AD2BD9EB}"/>
              </a:ext>
            </a:extLst>
          </p:cNvPr>
          <p:cNvCxnSpPr>
            <a:cxnSpLocks noChangeShapeType="1"/>
            <a:stCxn id="13" idx="2"/>
          </p:cNvCxnSpPr>
          <p:nvPr/>
        </p:nvCxnSpPr>
        <p:spPr bwMode="auto">
          <a:xfrm>
            <a:off x="2468166" y="2605088"/>
            <a:ext cx="436959" cy="522092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6" name="Straight Arrow Connector 9">
            <a:extLst>
              <a:ext uri="{FF2B5EF4-FFF2-40B4-BE49-F238E27FC236}">
                <a16:creationId xmlns:a16="http://schemas.microsoft.com/office/drawing/2014/main" id="{F82A15F6-21E4-40B9-ABF1-49503E886F1A}"/>
              </a:ext>
            </a:extLst>
          </p:cNvPr>
          <p:cNvCxnSpPr>
            <a:cxnSpLocks noChangeShapeType="1"/>
            <a:stCxn id="13" idx="2"/>
          </p:cNvCxnSpPr>
          <p:nvPr/>
        </p:nvCxnSpPr>
        <p:spPr bwMode="auto">
          <a:xfrm flipH="1">
            <a:off x="1703190" y="2605088"/>
            <a:ext cx="764976" cy="1992312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矩形: 圆角 3">
            <a:extLst>
              <a:ext uri="{FF2B5EF4-FFF2-40B4-BE49-F238E27FC236}">
                <a16:creationId xmlns:a16="http://schemas.microsoft.com/office/drawing/2014/main" id="{54FBC0AC-EA1E-4919-A5DC-E6FBC54C3F05}"/>
              </a:ext>
            </a:extLst>
          </p:cNvPr>
          <p:cNvSpPr/>
          <p:nvPr/>
        </p:nvSpPr>
        <p:spPr>
          <a:xfrm>
            <a:off x="2031206" y="2250282"/>
            <a:ext cx="873919" cy="354806"/>
          </a:xfrm>
          <a:prstGeom prst="round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sz="2000" b="1" noProof="1">
                <a:solidFill>
                  <a:srgbClr val="FFFFFF"/>
                </a:solidFill>
                <a:latin typeface="+mj-ea"/>
                <a:ea typeface="+mj-ea"/>
                <a:cs typeface="+mn-ea"/>
              </a:rPr>
              <a:t>触角</a:t>
            </a:r>
          </a:p>
        </p:txBody>
      </p:sp>
      <p:cxnSp>
        <p:nvCxnSpPr>
          <p:cNvPr id="31759" name="Straight Arrow Connector 11">
            <a:extLst>
              <a:ext uri="{FF2B5EF4-FFF2-40B4-BE49-F238E27FC236}">
                <a16:creationId xmlns:a16="http://schemas.microsoft.com/office/drawing/2014/main" id="{45DE90A6-8FFB-4AD6-9E69-C39E7C8F9D4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24229" y="3407278"/>
            <a:ext cx="962023" cy="422962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Straight Arrow Connector 14">
            <a:extLst>
              <a:ext uri="{FF2B5EF4-FFF2-40B4-BE49-F238E27FC236}">
                <a16:creationId xmlns:a16="http://schemas.microsoft.com/office/drawing/2014/main" id="{096ED6E4-CFD7-4F00-8EA6-F596BC1D13F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24229" y="3429000"/>
            <a:ext cx="962023" cy="990600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64" name="Rectangle 18">
            <a:extLst>
              <a:ext uri="{FF2B5EF4-FFF2-40B4-BE49-F238E27FC236}">
                <a16:creationId xmlns:a16="http://schemas.microsoft.com/office/drawing/2014/main" id="{9F938CAF-8DF0-4BB0-B940-2BD074ACB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402" y="2899175"/>
            <a:ext cx="1513284" cy="4560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5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1" name="矩形: 圆角 3">
            <a:extLst>
              <a:ext uri="{FF2B5EF4-FFF2-40B4-BE49-F238E27FC236}">
                <a16:creationId xmlns:a16="http://schemas.microsoft.com/office/drawing/2014/main" id="{EB0EA27F-3FB5-44C0-9973-074D91919746}"/>
              </a:ext>
            </a:extLst>
          </p:cNvPr>
          <p:cNvSpPr/>
          <p:nvPr/>
        </p:nvSpPr>
        <p:spPr>
          <a:xfrm>
            <a:off x="3910995" y="3214598"/>
            <a:ext cx="1118417" cy="35480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zh-CN" altLang="zh-CN" sz="2000" b="1" noProof="1">
                <a:solidFill>
                  <a:srgbClr val="FFFFFF"/>
                </a:solidFill>
                <a:latin typeface="+mj-ea"/>
                <a:ea typeface="+mj-ea"/>
                <a:cs typeface="+mn-ea"/>
              </a:rPr>
              <a:t>尾须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1C989B-BB3F-4D76-BC39-179C828C399B}"/>
              </a:ext>
            </a:extLst>
          </p:cNvPr>
          <p:cNvSpPr/>
          <p:nvPr/>
        </p:nvSpPr>
        <p:spPr>
          <a:xfrm>
            <a:off x="1447404" y="5838273"/>
            <a:ext cx="4314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https://www.bilibili.com/video/av3108985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263382-5520-46A7-BE7D-DB5E8EC4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实验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三</a:t>
            </a:r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 遥控蟑螂</a:t>
            </a:r>
            <a:r>
              <a:rPr lang="en-US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安装控制程序</a:t>
            </a:r>
            <a:endParaRPr lang="zh-CN" altLang="en-US" sz="3600" dirty="0">
              <a:solidFill>
                <a:srgbClr val="F2720D"/>
              </a:solidFill>
            </a:endParaRPr>
          </a:p>
        </p:txBody>
      </p:sp>
      <p:sp>
        <p:nvSpPr>
          <p:cNvPr id="33796" name="曲线 87">
            <a:extLst>
              <a:ext uri="{FF2B5EF4-FFF2-40B4-BE49-F238E27FC236}">
                <a16:creationId xmlns:a16="http://schemas.microsoft.com/office/drawing/2014/main" id="{A5E149AF-4760-4B9B-BB85-5F72556C95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2289" y="3662364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3797" name="曲线 87">
            <a:extLst>
              <a:ext uri="{FF2B5EF4-FFF2-40B4-BE49-F238E27FC236}">
                <a16:creationId xmlns:a16="http://schemas.microsoft.com/office/drawing/2014/main" id="{7DDB8E2A-FAFC-4D34-A79E-2584248478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3921920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3798" name="曲线 87">
            <a:extLst>
              <a:ext uri="{FF2B5EF4-FFF2-40B4-BE49-F238E27FC236}">
                <a16:creationId xmlns:a16="http://schemas.microsoft.com/office/drawing/2014/main" id="{AEC79544-E42D-4822-A252-966FA6B99A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075511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3799" name="曲线 87">
            <a:extLst>
              <a:ext uri="{FF2B5EF4-FFF2-40B4-BE49-F238E27FC236}">
                <a16:creationId xmlns:a16="http://schemas.microsoft.com/office/drawing/2014/main" id="{74E36B1D-5FC1-49A1-BB2A-5DA64D1DA2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236244"/>
            <a:ext cx="51197" cy="77391"/>
          </a:xfrm>
          <a:custGeom>
            <a:avLst/>
            <a:gdLst>
              <a:gd name="T0" fmla="*/ 278905 w 21600"/>
              <a:gd name="T1" fmla="*/ 409609 h 21600"/>
              <a:gd name="T2" fmla="*/ 0 w 21600"/>
              <a:gd name="T3" fmla="*/ 1552182 h 21600"/>
              <a:gd name="T4" fmla="*/ 278905 w 21600"/>
              <a:gd name="T5" fmla="*/ 2301627 h 21600"/>
              <a:gd name="T6" fmla="*/ 628633 w 21600"/>
              <a:gd name="T7" fmla="*/ 1868587 h 21600"/>
              <a:gd name="T8" fmla="*/ 594703 w 21600"/>
              <a:gd name="T9" fmla="*/ 962582 h 21600"/>
              <a:gd name="T10" fmla="*/ 332020 w 21600"/>
              <a:gd name="T11" fmla="*/ 93227 h 21600"/>
              <a:gd name="T12" fmla="*/ 278905 w 21600"/>
              <a:gd name="T13" fmla="*/ 40960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5FA307-2A3B-441B-BBDE-27A300B1E4F6}"/>
              </a:ext>
            </a:extLst>
          </p:cNvPr>
          <p:cNvSpPr/>
          <p:nvPr/>
        </p:nvSpPr>
        <p:spPr>
          <a:xfrm>
            <a:off x="1937745" y="1761257"/>
            <a:ext cx="1294209" cy="386953"/>
          </a:xfrm>
          <a:prstGeom prst="roundRect">
            <a:avLst/>
          </a:prstGeom>
          <a:noFill/>
          <a:ln w="38100">
            <a:solidFill>
              <a:srgbClr val="F272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b="1" noProof="1">
                <a:solidFill>
                  <a:srgbClr val="FFFFFF"/>
                </a:solidFill>
                <a:latin typeface="+mj-ea"/>
                <a:ea typeface="+mj-ea"/>
                <a:cs typeface="+mn-ea"/>
              </a:rPr>
              <a:t>安卓系统</a:t>
            </a:r>
            <a:endParaRPr lang="zh-CN" altLang="zh-CN" sz="2000" b="1" noProof="1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33801" name="图片 8">
            <a:extLst>
              <a:ext uri="{FF2B5EF4-FFF2-40B4-BE49-F238E27FC236}">
                <a16:creationId xmlns:a16="http://schemas.microsoft.com/office/drawing/2014/main" id="{6808C41C-11A2-4D5E-B7EE-532459FF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2" y="1895476"/>
            <a:ext cx="1868091" cy="332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Text Box 4">
            <a:extLst>
              <a:ext uri="{FF2B5EF4-FFF2-40B4-BE49-F238E27FC236}">
                <a16:creationId xmlns:a16="http://schemas.microsoft.com/office/drawing/2014/main" id="{47C517F0-C923-431F-9F96-A3E7220D3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815" y="2449040"/>
            <a:ext cx="2570560" cy="325294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下载并安装控制器</a:t>
            </a: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AutoNum type="arabicPeriod"/>
            </a:pP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AutoNum type="arabicPeriod"/>
            </a:pP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AutoNum type="arabicPeriod"/>
            </a:pP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AutoNum type="arabicPeriod"/>
            </a:pP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AutoNum type="arabicPeriod"/>
            </a:pP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蓝牙连接（注意编号后几位）</a:t>
            </a: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AutoNum type="arabicPeriod"/>
            </a:pP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控制界面</a:t>
            </a:r>
            <a:endParaRPr lang="zh-CN" altLang="zh-CN" sz="1050" dirty="0">
              <a:solidFill>
                <a:srgbClr val="FFFFFF"/>
              </a:solidFill>
              <a:latin typeface="Helvetica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3803" name="图片 10">
            <a:extLst>
              <a:ext uri="{FF2B5EF4-FFF2-40B4-BE49-F238E27FC236}">
                <a16:creationId xmlns:a16="http://schemas.microsoft.com/office/drawing/2014/main" id="{F85CD10C-7C5D-4DE5-8BC3-3B4EAA89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970" y="1901430"/>
            <a:ext cx="1864519" cy="331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4" name="图片 6">
            <a:extLst>
              <a:ext uri="{FF2B5EF4-FFF2-40B4-BE49-F238E27FC236}">
                <a16:creationId xmlns:a16="http://schemas.microsoft.com/office/drawing/2014/main" id="{0C176D7F-EA19-4E6E-A6E6-7FE44E6C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6" y="3217069"/>
            <a:ext cx="2427684" cy="73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805" name="连接符: 肘形 12">
            <a:extLst>
              <a:ext uri="{FF2B5EF4-FFF2-40B4-BE49-F238E27FC236}">
                <a16:creationId xmlns:a16="http://schemas.microsoft.com/office/drawing/2014/main" id="{0E51C0BE-5F42-4079-88A6-4AC028E643A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481843" y="2972376"/>
            <a:ext cx="498907" cy="2"/>
          </a:xfrm>
          <a:prstGeom prst="bentConnector3">
            <a:avLst>
              <a:gd name="adj1" fmla="val 50000"/>
            </a:avLst>
          </a:prstGeom>
          <a:noFill/>
          <a:ln w="57150" algn="ctr">
            <a:solidFill>
              <a:srgbClr val="F2720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6" name="连接符: 肘形 26">
            <a:extLst>
              <a:ext uri="{FF2B5EF4-FFF2-40B4-BE49-F238E27FC236}">
                <a16:creationId xmlns:a16="http://schemas.microsoft.com/office/drawing/2014/main" id="{509FC3C9-AFC5-44B2-B363-32ABBB0BCB97}"/>
              </a:ext>
            </a:extLst>
          </p:cNvPr>
          <p:cNvCxnSpPr>
            <a:cxnSpLocks/>
          </p:cNvCxnSpPr>
          <p:nvPr/>
        </p:nvCxnSpPr>
        <p:spPr bwMode="auto">
          <a:xfrm flipV="1">
            <a:off x="3657600" y="3427811"/>
            <a:ext cx="1215629" cy="1116806"/>
          </a:xfrm>
          <a:prstGeom prst="bentConnector3">
            <a:avLst>
              <a:gd name="adj1" fmla="val 99866"/>
            </a:avLst>
          </a:prstGeom>
          <a:noFill/>
          <a:ln w="57150" algn="ctr">
            <a:solidFill>
              <a:srgbClr val="F2720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连接符: 肘形 31">
            <a:extLst>
              <a:ext uri="{FF2B5EF4-FFF2-40B4-BE49-F238E27FC236}">
                <a16:creationId xmlns:a16="http://schemas.microsoft.com/office/drawing/2014/main" id="{95952B0E-76A9-4B63-97B5-5EC5408E41DA}"/>
              </a:ext>
            </a:extLst>
          </p:cNvPr>
          <p:cNvCxnSpPr>
            <a:cxnSpLocks/>
          </p:cNvCxnSpPr>
          <p:nvPr/>
        </p:nvCxnSpPr>
        <p:spPr bwMode="auto">
          <a:xfrm flipV="1">
            <a:off x="2927747" y="3679033"/>
            <a:ext cx="3893345" cy="1832371"/>
          </a:xfrm>
          <a:prstGeom prst="bentConnector3">
            <a:avLst>
              <a:gd name="adj1" fmla="val 99908"/>
            </a:avLst>
          </a:prstGeom>
          <a:noFill/>
          <a:ln w="57150" algn="ctr">
            <a:solidFill>
              <a:srgbClr val="F2720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Freeform 8">
            <a:extLst>
              <a:ext uri="{FF2B5EF4-FFF2-40B4-BE49-F238E27FC236}">
                <a16:creationId xmlns:a16="http://schemas.microsoft.com/office/drawing/2014/main" id="{C34F03FC-45D3-482A-A94D-3DEE176EA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1" y="3001567"/>
            <a:ext cx="1375172" cy="383381"/>
          </a:xfrm>
          <a:custGeom>
            <a:avLst/>
            <a:gdLst>
              <a:gd name="T0" fmla="*/ 612658 w 1355389"/>
              <a:gd name="T1" fmla="*/ 0 h 521855"/>
              <a:gd name="T2" fmla="*/ 86097 w 1355389"/>
              <a:gd name="T3" fmla="*/ 142726 h 521855"/>
              <a:gd name="T4" fmla="*/ 51084 w 1355389"/>
              <a:gd name="T5" fmla="*/ 324929 h 521855"/>
              <a:gd name="T6" fmla="*/ 437587 w 1355389"/>
              <a:gd name="T7" fmla="*/ 475551 h 521855"/>
              <a:gd name="T8" fmla="*/ 1667126 w 1355389"/>
              <a:gd name="T9" fmla="*/ 483446 h 521855"/>
              <a:gd name="T10" fmla="*/ 2475146 w 1355389"/>
              <a:gd name="T11" fmla="*/ 372301 h 521855"/>
              <a:gd name="T12" fmla="*/ 2861650 w 1355389"/>
              <a:gd name="T13" fmla="*/ 230184 h 521855"/>
              <a:gd name="T14" fmla="*/ 2702739 w 1355389"/>
              <a:gd name="T15" fmla="*/ 103249 h 521855"/>
              <a:gd name="T16" fmla="*/ 2246209 w 1355389"/>
              <a:gd name="T17" fmla="*/ 40085 h 521855"/>
              <a:gd name="T18" fmla="*/ 1842197 w 1355389"/>
              <a:gd name="T19" fmla="*/ 71667 h 521855"/>
              <a:gd name="T20" fmla="*/ 1385665 w 1355389"/>
              <a:gd name="T21" fmla="*/ 79563 h 521855"/>
              <a:gd name="T22" fmla="*/ 911625 w 1355389"/>
              <a:gd name="T23" fmla="*/ 87458 h 521855"/>
              <a:gd name="T24" fmla="*/ 630166 w 1355389"/>
              <a:gd name="T25" fmla="*/ 103249 h 521855"/>
              <a:gd name="T26" fmla="*/ 455094 w 1355389"/>
              <a:gd name="T27" fmla="*/ 111144 h 521855"/>
              <a:gd name="T28" fmla="*/ 507615 w 1355389"/>
              <a:gd name="T29" fmla="*/ 95353 h 5218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355389" h="521855">
                <a:moveTo>
                  <a:pt x="288882" y="0"/>
                </a:moveTo>
                <a:cubicBezTo>
                  <a:pt x="239352" y="26035"/>
                  <a:pt x="93302" y="81280"/>
                  <a:pt x="40597" y="149225"/>
                </a:cubicBezTo>
                <a:cubicBezTo>
                  <a:pt x="-12107" y="217170"/>
                  <a:pt x="-8932" y="269875"/>
                  <a:pt x="24087" y="339725"/>
                </a:cubicBezTo>
                <a:cubicBezTo>
                  <a:pt x="57107" y="409575"/>
                  <a:pt x="53932" y="464185"/>
                  <a:pt x="206332" y="497205"/>
                </a:cubicBezTo>
                <a:cubicBezTo>
                  <a:pt x="358732" y="530225"/>
                  <a:pt x="593682" y="527050"/>
                  <a:pt x="786087" y="505460"/>
                </a:cubicBezTo>
                <a:cubicBezTo>
                  <a:pt x="978492" y="483870"/>
                  <a:pt x="1054692" y="441960"/>
                  <a:pt x="1167087" y="389255"/>
                </a:cubicBezTo>
                <a:cubicBezTo>
                  <a:pt x="1279482" y="336550"/>
                  <a:pt x="1327742" y="297180"/>
                  <a:pt x="1349332" y="240665"/>
                </a:cubicBezTo>
                <a:cubicBezTo>
                  <a:pt x="1370922" y="184150"/>
                  <a:pt x="1332187" y="147955"/>
                  <a:pt x="1274402" y="107950"/>
                </a:cubicBezTo>
                <a:cubicBezTo>
                  <a:pt x="1216617" y="67945"/>
                  <a:pt x="1140417" y="48260"/>
                  <a:pt x="1059137" y="41910"/>
                </a:cubicBezTo>
                <a:cubicBezTo>
                  <a:pt x="977857" y="35560"/>
                  <a:pt x="949917" y="66675"/>
                  <a:pt x="868637" y="74930"/>
                </a:cubicBezTo>
                <a:cubicBezTo>
                  <a:pt x="787357" y="83185"/>
                  <a:pt x="741002" y="80010"/>
                  <a:pt x="653372" y="83185"/>
                </a:cubicBezTo>
                <a:cubicBezTo>
                  <a:pt x="565742" y="86360"/>
                  <a:pt x="500972" y="86360"/>
                  <a:pt x="429852" y="91440"/>
                </a:cubicBezTo>
                <a:cubicBezTo>
                  <a:pt x="358732" y="96520"/>
                  <a:pt x="340317" y="102870"/>
                  <a:pt x="297137" y="107950"/>
                </a:cubicBezTo>
                <a:cubicBezTo>
                  <a:pt x="253957" y="113030"/>
                  <a:pt x="226017" y="118110"/>
                  <a:pt x="214587" y="116205"/>
                </a:cubicBezTo>
                <a:cubicBezTo>
                  <a:pt x="203157" y="114300"/>
                  <a:pt x="233002" y="102870"/>
                  <a:pt x="239352" y="99695"/>
                </a:cubicBezTo>
              </a:path>
            </a:pathLst>
          </a:custGeom>
          <a:noFill/>
          <a:ln w="38100">
            <a:solidFill>
              <a:srgbClr val="F2720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3809" name="Text Box 4">
            <a:extLst>
              <a:ext uri="{FF2B5EF4-FFF2-40B4-BE49-F238E27FC236}">
                <a16:creationId xmlns:a16="http://schemas.microsoft.com/office/drawing/2014/main" id="{B0C566AA-8742-4ABA-8D9C-F84638B3C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7482" y="5762308"/>
            <a:ext cx="2690414" cy="386196"/>
          </a:xfrm>
          <a:prstGeom prst="rect">
            <a:avLst/>
          </a:prstGeom>
          <a:noFill/>
          <a:ln w="19050">
            <a:solidFill>
              <a:srgbClr val="F272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微软雅黑" panose="020B0503020204020204" pitchFamily="34" charset="-122"/>
              </a:rPr>
              <a:t>松开时发出刺激信号</a:t>
            </a:r>
            <a:endParaRPr lang="zh-CN" altLang="zh-CN" sz="1800" b="1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E0FD385D-F60A-43ED-A9DE-9CF2C019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zh-CN" sz="3600" b="1" dirty="0">
                <a:solidFill>
                  <a:srgbClr val="F2720D"/>
                </a:solidFill>
                <a:latin typeface="+mj-ea"/>
              </a:rPr>
              <a:t>实验</a:t>
            </a:r>
            <a:r>
              <a:rPr lang="zh-CN" altLang="en-US" sz="3600" b="1" dirty="0">
                <a:solidFill>
                  <a:srgbClr val="F2720D"/>
                </a:solidFill>
                <a:latin typeface="+mj-ea"/>
              </a:rPr>
              <a:t>三</a:t>
            </a:r>
            <a:r>
              <a:rPr lang="zh-CN" altLang="zh-CN" sz="3600" b="1" dirty="0">
                <a:solidFill>
                  <a:srgbClr val="F2720D"/>
                </a:solidFill>
                <a:latin typeface="+mj-ea"/>
              </a:rPr>
              <a:t> 遥控蟑螂</a:t>
            </a:r>
            <a:r>
              <a:rPr lang="en-US" altLang="zh-CN" sz="3600" b="1" dirty="0">
                <a:solidFill>
                  <a:srgbClr val="F2720D"/>
                </a:solidFill>
                <a:latin typeface="+mj-ea"/>
              </a:rPr>
              <a:t>——</a:t>
            </a:r>
            <a:r>
              <a:rPr lang="zh-CN" altLang="en-US" sz="3600" b="1" dirty="0">
                <a:solidFill>
                  <a:srgbClr val="F2720D"/>
                </a:solidFill>
                <a:latin typeface="+mj-ea"/>
              </a:rPr>
              <a:t>实验步骤</a:t>
            </a:r>
            <a:endParaRPr lang="zh-CN" altLang="en-US" sz="3600" dirty="0">
              <a:solidFill>
                <a:srgbClr val="F2720D"/>
              </a:solidFill>
              <a:latin typeface="+mj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5FA307-2A3B-441B-BBDE-27A300B1E4F6}"/>
              </a:ext>
            </a:extLst>
          </p:cNvPr>
          <p:cNvSpPr/>
          <p:nvPr/>
        </p:nvSpPr>
        <p:spPr>
          <a:xfrm>
            <a:off x="1006175" y="1674027"/>
            <a:ext cx="1854994" cy="386954"/>
          </a:xfrm>
          <a:prstGeom prst="roundRect">
            <a:avLst/>
          </a:prstGeom>
          <a:noFill/>
          <a:ln w="38100">
            <a:solidFill>
              <a:srgbClr val="F272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sz="1500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观察蟑螂自主运动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163B6A0-B356-4D59-8466-CD2A61384ADB}"/>
              </a:ext>
            </a:extLst>
          </p:cNvPr>
          <p:cNvSpPr/>
          <p:nvPr/>
        </p:nvSpPr>
        <p:spPr>
          <a:xfrm>
            <a:off x="3190973" y="1674027"/>
            <a:ext cx="3706415" cy="386954"/>
          </a:xfrm>
          <a:prstGeom prst="roundRect">
            <a:avLst/>
          </a:prstGeom>
          <a:noFill/>
          <a:ln w="38100">
            <a:solidFill>
              <a:srgbClr val="F2720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5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sz="1500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给不同的刺激，蟑螂运动轨迹有变化吗</a:t>
            </a:r>
            <a:r>
              <a:rPr lang="en-US" altLang="zh-CN" sz="1500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?</a:t>
            </a:r>
          </a:p>
        </p:txBody>
      </p:sp>
      <p:cxnSp>
        <p:nvCxnSpPr>
          <p:cNvPr id="35846" name="Straight Arrow Connector 7">
            <a:extLst>
              <a:ext uri="{FF2B5EF4-FFF2-40B4-BE49-F238E27FC236}">
                <a16:creationId xmlns:a16="http://schemas.microsoft.com/office/drawing/2014/main" id="{EF59DBA7-73AB-485B-9DE6-78C7E269E8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61168" y="1868099"/>
            <a:ext cx="329804" cy="0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5847" name="图片 1">
            <a:extLst>
              <a:ext uri="{FF2B5EF4-FFF2-40B4-BE49-F238E27FC236}">
                <a16:creationId xmlns:a16="http://schemas.microsoft.com/office/drawing/2014/main" id="{8770F727-7F7C-49B3-9555-6D817EE58E1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28" y="2464165"/>
            <a:ext cx="2322379" cy="3430544"/>
          </a:xfr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4A5BBD1C-7B72-43E6-8983-DFE76DD2497B}"/>
              </a:ext>
            </a:extLst>
          </p:cNvPr>
          <p:cNvGrpSpPr/>
          <p:nvPr/>
        </p:nvGrpSpPr>
        <p:grpSpPr>
          <a:xfrm>
            <a:off x="615950" y="2464165"/>
            <a:ext cx="5025636" cy="3748442"/>
            <a:chOff x="747215" y="2281910"/>
            <a:chExt cx="5025636" cy="374844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268E418-13F3-44A4-A165-1CF53A01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3336" y="2464165"/>
              <a:ext cx="2229515" cy="3248300"/>
            </a:xfrm>
            <a:prstGeom prst="rect">
              <a:avLst/>
            </a:prstGeom>
          </p:spPr>
        </p:pic>
        <p:grpSp>
          <p:nvGrpSpPr>
            <p:cNvPr id="35848" name="组合 22584">
              <a:extLst>
                <a:ext uri="{FF2B5EF4-FFF2-40B4-BE49-F238E27FC236}">
                  <a16:creationId xmlns:a16="http://schemas.microsoft.com/office/drawing/2014/main" id="{C8CEFD69-18B1-4429-B4F2-6F8C0AAD81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215" y="2286881"/>
              <a:ext cx="4536540" cy="3743471"/>
              <a:chOff x="539552" y="2108153"/>
              <a:chExt cx="4081962" cy="3366590"/>
            </a:xfrm>
          </p:grpSpPr>
          <p:sp>
            <p:nvSpPr>
              <p:cNvPr id="35849" name="曲线 87">
                <a:extLst>
                  <a:ext uri="{FF2B5EF4-FFF2-40B4-BE49-F238E27FC236}">
                    <a16:creationId xmlns:a16="http://schemas.microsoft.com/office/drawing/2014/main" id="{C36AC1A0-5595-4661-9D07-67BE8A0446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59050" y="3740150"/>
                <a:ext cx="68263" cy="104775"/>
              </a:xfrm>
              <a:custGeom>
                <a:avLst/>
                <a:gdLst>
                  <a:gd name="T0" fmla="*/ 278905 w 21600"/>
                  <a:gd name="T1" fmla="*/ 428797 h 21600"/>
                  <a:gd name="T2" fmla="*/ 0 w 21600"/>
                  <a:gd name="T3" fmla="*/ 1624905 h 21600"/>
                  <a:gd name="T4" fmla="*/ 278905 w 21600"/>
                  <a:gd name="T5" fmla="*/ 2409466 h 21600"/>
                  <a:gd name="T6" fmla="*/ 628633 w 21600"/>
                  <a:gd name="T7" fmla="*/ 1956125 h 21600"/>
                  <a:gd name="T8" fmla="*/ 594703 w 21600"/>
                  <a:gd name="T9" fmla="*/ 1007688 h 21600"/>
                  <a:gd name="T10" fmla="*/ 332020 w 21600"/>
                  <a:gd name="T11" fmla="*/ 97577 h 21600"/>
                  <a:gd name="T12" fmla="*/ 278905 w 21600"/>
                  <a:gd name="T13" fmla="*/ 428797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8836" y="3757"/>
                    </a:moveTo>
                    <a:cubicBezTo>
                      <a:pt x="7106" y="5988"/>
                      <a:pt x="0" y="11334"/>
                      <a:pt x="0" y="14237"/>
                    </a:cubicBezTo>
                    <a:cubicBezTo>
                      <a:pt x="0" y="17139"/>
                      <a:pt x="5516" y="20622"/>
                      <a:pt x="8836" y="21111"/>
                    </a:cubicBezTo>
                    <a:cubicBezTo>
                      <a:pt x="12155" y="21600"/>
                      <a:pt x="18233" y="19186"/>
                      <a:pt x="19916" y="17139"/>
                    </a:cubicBezTo>
                    <a:cubicBezTo>
                      <a:pt x="21600" y="15092"/>
                      <a:pt x="20384" y="11548"/>
                      <a:pt x="18841" y="8829"/>
                    </a:cubicBezTo>
                    <a:cubicBezTo>
                      <a:pt x="17298" y="6110"/>
                      <a:pt x="12202" y="1710"/>
                      <a:pt x="10519" y="855"/>
                    </a:cubicBezTo>
                    <a:cubicBezTo>
                      <a:pt x="8836" y="0"/>
                      <a:pt x="10566" y="1527"/>
                      <a:pt x="8836" y="3757"/>
                    </a:cubicBezTo>
                    <a:close/>
                  </a:path>
                </a:pathLst>
              </a:custGeom>
              <a:solidFill>
                <a:srgbClr val="544E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50">
                  <a:latin typeface="+mj-ea"/>
                  <a:ea typeface="+mj-ea"/>
                </a:endParaRPr>
              </a:p>
            </p:txBody>
          </p:sp>
          <p:sp>
            <p:nvSpPr>
              <p:cNvPr id="35850" name="曲线 87">
                <a:extLst>
                  <a:ext uri="{FF2B5EF4-FFF2-40B4-BE49-F238E27FC236}">
                    <a16:creationId xmlns:a16="http://schemas.microsoft.com/office/drawing/2014/main" id="{5E242EC1-C818-4A20-A697-18C629CC12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55875" y="4086225"/>
                <a:ext cx="68263" cy="104775"/>
              </a:xfrm>
              <a:custGeom>
                <a:avLst/>
                <a:gdLst>
                  <a:gd name="T0" fmla="*/ 278905 w 21600"/>
                  <a:gd name="T1" fmla="*/ 428797 h 21600"/>
                  <a:gd name="T2" fmla="*/ 0 w 21600"/>
                  <a:gd name="T3" fmla="*/ 1624905 h 21600"/>
                  <a:gd name="T4" fmla="*/ 278905 w 21600"/>
                  <a:gd name="T5" fmla="*/ 2409466 h 21600"/>
                  <a:gd name="T6" fmla="*/ 628633 w 21600"/>
                  <a:gd name="T7" fmla="*/ 1956125 h 21600"/>
                  <a:gd name="T8" fmla="*/ 594703 w 21600"/>
                  <a:gd name="T9" fmla="*/ 1007688 h 21600"/>
                  <a:gd name="T10" fmla="*/ 332020 w 21600"/>
                  <a:gd name="T11" fmla="*/ 97577 h 21600"/>
                  <a:gd name="T12" fmla="*/ 278905 w 21600"/>
                  <a:gd name="T13" fmla="*/ 428797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8836" y="3757"/>
                    </a:moveTo>
                    <a:cubicBezTo>
                      <a:pt x="7106" y="5988"/>
                      <a:pt x="0" y="11334"/>
                      <a:pt x="0" y="14237"/>
                    </a:cubicBezTo>
                    <a:cubicBezTo>
                      <a:pt x="0" y="17139"/>
                      <a:pt x="5516" y="20622"/>
                      <a:pt x="8836" y="21111"/>
                    </a:cubicBezTo>
                    <a:cubicBezTo>
                      <a:pt x="12155" y="21600"/>
                      <a:pt x="18233" y="19186"/>
                      <a:pt x="19916" y="17139"/>
                    </a:cubicBezTo>
                    <a:cubicBezTo>
                      <a:pt x="21600" y="15092"/>
                      <a:pt x="20384" y="11548"/>
                      <a:pt x="18841" y="8829"/>
                    </a:cubicBezTo>
                    <a:cubicBezTo>
                      <a:pt x="17298" y="6110"/>
                      <a:pt x="12202" y="1710"/>
                      <a:pt x="10519" y="855"/>
                    </a:cubicBezTo>
                    <a:cubicBezTo>
                      <a:pt x="8836" y="0"/>
                      <a:pt x="10566" y="1527"/>
                      <a:pt x="8836" y="3757"/>
                    </a:cubicBezTo>
                    <a:close/>
                  </a:path>
                </a:pathLst>
              </a:custGeom>
              <a:solidFill>
                <a:srgbClr val="544E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50">
                  <a:latin typeface="+mj-ea"/>
                  <a:ea typeface="+mj-ea"/>
                </a:endParaRPr>
              </a:p>
            </p:txBody>
          </p:sp>
          <p:sp>
            <p:nvSpPr>
              <p:cNvPr id="35851" name="曲线 87">
                <a:extLst>
                  <a:ext uri="{FF2B5EF4-FFF2-40B4-BE49-F238E27FC236}">
                    <a16:creationId xmlns:a16="http://schemas.microsoft.com/office/drawing/2014/main" id="{9568932A-4937-4A99-A70A-08997FCCB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55875" y="4291013"/>
                <a:ext cx="68263" cy="104775"/>
              </a:xfrm>
              <a:custGeom>
                <a:avLst/>
                <a:gdLst>
                  <a:gd name="T0" fmla="*/ 278905 w 21600"/>
                  <a:gd name="T1" fmla="*/ 428797 h 21600"/>
                  <a:gd name="T2" fmla="*/ 0 w 21600"/>
                  <a:gd name="T3" fmla="*/ 1624905 h 21600"/>
                  <a:gd name="T4" fmla="*/ 278905 w 21600"/>
                  <a:gd name="T5" fmla="*/ 2409466 h 21600"/>
                  <a:gd name="T6" fmla="*/ 628633 w 21600"/>
                  <a:gd name="T7" fmla="*/ 1956125 h 21600"/>
                  <a:gd name="T8" fmla="*/ 594703 w 21600"/>
                  <a:gd name="T9" fmla="*/ 1007688 h 21600"/>
                  <a:gd name="T10" fmla="*/ 332020 w 21600"/>
                  <a:gd name="T11" fmla="*/ 97577 h 21600"/>
                  <a:gd name="T12" fmla="*/ 278905 w 21600"/>
                  <a:gd name="T13" fmla="*/ 428797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8836" y="3757"/>
                    </a:moveTo>
                    <a:cubicBezTo>
                      <a:pt x="7106" y="5988"/>
                      <a:pt x="0" y="11334"/>
                      <a:pt x="0" y="14237"/>
                    </a:cubicBezTo>
                    <a:cubicBezTo>
                      <a:pt x="0" y="17139"/>
                      <a:pt x="5516" y="20622"/>
                      <a:pt x="8836" y="21111"/>
                    </a:cubicBezTo>
                    <a:cubicBezTo>
                      <a:pt x="12155" y="21600"/>
                      <a:pt x="18233" y="19186"/>
                      <a:pt x="19916" y="17139"/>
                    </a:cubicBezTo>
                    <a:cubicBezTo>
                      <a:pt x="21600" y="15092"/>
                      <a:pt x="20384" y="11548"/>
                      <a:pt x="18841" y="8829"/>
                    </a:cubicBezTo>
                    <a:cubicBezTo>
                      <a:pt x="17298" y="6110"/>
                      <a:pt x="12202" y="1710"/>
                      <a:pt x="10519" y="855"/>
                    </a:cubicBezTo>
                    <a:cubicBezTo>
                      <a:pt x="8836" y="0"/>
                      <a:pt x="10566" y="1527"/>
                      <a:pt x="8836" y="3757"/>
                    </a:cubicBezTo>
                    <a:close/>
                  </a:path>
                </a:pathLst>
              </a:custGeom>
              <a:solidFill>
                <a:srgbClr val="544E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50">
                  <a:latin typeface="+mj-ea"/>
                  <a:ea typeface="+mj-ea"/>
                </a:endParaRPr>
              </a:p>
            </p:txBody>
          </p:sp>
          <p:sp>
            <p:nvSpPr>
              <p:cNvPr id="35852" name="曲线 87">
                <a:extLst>
                  <a:ext uri="{FF2B5EF4-FFF2-40B4-BE49-F238E27FC236}">
                    <a16:creationId xmlns:a16="http://schemas.microsoft.com/office/drawing/2014/main" id="{C696444C-6695-46CE-AC11-009EFFDDE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55875" y="4505325"/>
                <a:ext cx="68263" cy="103188"/>
              </a:xfrm>
              <a:custGeom>
                <a:avLst/>
                <a:gdLst>
                  <a:gd name="T0" fmla="*/ 278905 w 21600"/>
                  <a:gd name="T1" fmla="*/ 409609 h 21600"/>
                  <a:gd name="T2" fmla="*/ 0 w 21600"/>
                  <a:gd name="T3" fmla="*/ 1552182 h 21600"/>
                  <a:gd name="T4" fmla="*/ 278905 w 21600"/>
                  <a:gd name="T5" fmla="*/ 2301627 h 21600"/>
                  <a:gd name="T6" fmla="*/ 628633 w 21600"/>
                  <a:gd name="T7" fmla="*/ 1868587 h 21600"/>
                  <a:gd name="T8" fmla="*/ 594703 w 21600"/>
                  <a:gd name="T9" fmla="*/ 962582 h 21600"/>
                  <a:gd name="T10" fmla="*/ 332020 w 21600"/>
                  <a:gd name="T11" fmla="*/ 93227 h 21600"/>
                  <a:gd name="T12" fmla="*/ 278905 w 21600"/>
                  <a:gd name="T13" fmla="*/ 409609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8836" y="3757"/>
                    </a:moveTo>
                    <a:cubicBezTo>
                      <a:pt x="7106" y="5988"/>
                      <a:pt x="0" y="11334"/>
                      <a:pt x="0" y="14237"/>
                    </a:cubicBezTo>
                    <a:cubicBezTo>
                      <a:pt x="0" y="17139"/>
                      <a:pt x="5516" y="20622"/>
                      <a:pt x="8836" y="21111"/>
                    </a:cubicBezTo>
                    <a:cubicBezTo>
                      <a:pt x="12155" y="21600"/>
                      <a:pt x="18233" y="19186"/>
                      <a:pt x="19916" y="17139"/>
                    </a:cubicBezTo>
                    <a:cubicBezTo>
                      <a:pt x="21600" y="15092"/>
                      <a:pt x="20384" y="11548"/>
                      <a:pt x="18841" y="8829"/>
                    </a:cubicBezTo>
                    <a:cubicBezTo>
                      <a:pt x="17298" y="6110"/>
                      <a:pt x="12202" y="1710"/>
                      <a:pt x="10519" y="855"/>
                    </a:cubicBezTo>
                    <a:cubicBezTo>
                      <a:pt x="8836" y="0"/>
                      <a:pt x="10566" y="1527"/>
                      <a:pt x="8836" y="3757"/>
                    </a:cubicBezTo>
                    <a:close/>
                  </a:path>
                </a:pathLst>
              </a:custGeom>
              <a:solidFill>
                <a:srgbClr val="544E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50">
                  <a:latin typeface="+mj-ea"/>
                  <a:ea typeface="+mj-ea"/>
                </a:endParaRPr>
              </a:p>
            </p:txBody>
          </p:sp>
          <p:pic>
            <p:nvPicPr>
              <p:cNvPr id="35853" name="图片 12">
                <a:extLst>
                  <a:ext uri="{FF2B5EF4-FFF2-40B4-BE49-F238E27FC236}">
                    <a16:creationId xmlns:a16="http://schemas.microsoft.com/office/drawing/2014/main" id="{36B865D7-EAF7-409D-8A72-2D8C834945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08" b="51183"/>
              <a:stretch>
                <a:fillRect/>
              </a:stretch>
            </p:blipFill>
            <p:spPr bwMode="auto">
              <a:xfrm>
                <a:off x="539552" y="2977241"/>
                <a:ext cx="2490980" cy="2028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5" name="椭圆 18">
                <a:extLst>
                  <a:ext uri="{FF2B5EF4-FFF2-40B4-BE49-F238E27FC236}">
                    <a16:creationId xmlns:a16="http://schemas.microsoft.com/office/drawing/2014/main" id="{BED9EF32-CC00-4368-9276-C32DC622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3817" y="4816204"/>
                <a:ext cx="244497" cy="265335"/>
              </a:xfrm>
              <a:prstGeom prst="ellipse">
                <a:avLst/>
              </a:prstGeom>
              <a:noFill/>
              <a:ln w="38100" algn="ctr">
                <a:solidFill>
                  <a:srgbClr val="F272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350">
                  <a:latin typeface="+mj-ea"/>
                  <a:ea typeface="+mj-ea"/>
                </a:endParaRPr>
              </a:p>
            </p:txBody>
          </p:sp>
          <p:sp>
            <p:nvSpPr>
              <p:cNvPr id="35856" name="椭圆 28">
                <a:extLst>
                  <a:ext uri="{FF2B5EF4-FFF2-40B4-BE49-F238E27FC236}">
                    <a16:creationId xmlns:a16="http://schemas.microsoft.com/office/drawing/2014/main" id="{EC48C99C-0D70-44AF-BDED-978431B64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448" y="4797329"/>
                <a:ext cx="244497" cy="265335"/>
              </a:xfrm>
              <a:prstGeom prst="ellipse">
                <a:avLst/>
              </a:prstGeom>
              <a:noFill/>
              <a:ln w="38100" algn="ctr">
                <a:solidFill>
                  <a:srgbClr val="F272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350">
                  <a:latin typeface="+mj-ea"/>
                  <a:ea typeface="+mj-ea"/>
                </a:endParaRPr>
              </a:p>
            </p:txBody>
          </p:sp>
          <p:cxnSp>
            <p:nvCxnSpPr>
              <p:cNvPr id="35857" name="直接连接符 24">
                <a:extLst>
                  <a:ext uri="{FF2B5EF4-FFF2-40B4-BE49-F238E27FC236}">
                    <a16:creationId xmlns:a16="http://schemas.microsoft.com/office/drawing/2014/main" id="{55F4A1DA-45EB-4F82-A9A2-62F5E68F11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85042" y="4191000"/>
                <a:ext cx="0" cy="1283743"/>
              </a:xfrm>
              <a:prstGeom prst="line">
                <a:avLst/>
              </a:prstGeom>
              <a:noFill/>
              <a:ln w="38100" algn="ctr">
                <a:solidFill>
                  <a:srgbClr val="F272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58" name="直接连接符 90">
                <a:extLst>
                  <a:ext uri="{FF2B5EF4-FFF2-40B4-BE49-F238E27FC236}">
                    <a16:creationId xmlns:a16="http://schemas.microsoft.com/office/drawing/2014/main" id="{6708346F-D872-467D-B889-7214A924A9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77900" y="5454748"/>
                <a:ext cx="2530800" cy="0"/>
              </a:xfrm>
              <a:prstGeom prst="line">
                <a:avLst/>
              </a:prstGeom>
              <a:noFill/>
              <a:ln w="38100" algn="ctr">
                <a:solidFill>
                  <a:srgbClr val="F272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60" name="直接连接符 94">
                <a:extLst>
                  <a:ext uri="{FF2B5EF4-FFF2-40B4-BE49-F238E27FC236}">
                    <a16:creationId xmlns:a16="http://schemas.microsoft.com/office/drawing/2014/main" id="{0789F4E1-4820-43BB-BA70-04F5D23C7C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130871" y="2699996"/>
                <a:ext cx="0" cy="1549664"/>
              </a:xfrm>
              <a:prstGeom prst="line">
                <a:avLst/>
              </a:prstGeom>
              <a:noFill/>
              <a:ln w="38100" algn="ctr">
                <a:solidFill>
                  <a:srgbClr val="F272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62" name="直接箭头连接符 22559">
                <a:extLst>
                  <a:ext uri="{FF2B5EF4-FFF2-40B4-BE49-F238E27FC236}">
                    <a16:creationId xmlns:a16="http://schemas.microsoft.com/office/drawing/2014/main" id="{E91FE190-8820-4E7C-9316-AB0C577D08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130871" y="2699996"/>
                <a:ext cx="1038861" cy="0"/>
              </a:xfrm>
              <a:prstGeom prst="straightConnector1">
                <a:avLst/>
              </a:prstGeom>
              <a:noFill/>
              <a:ln w="38100" algn="ctr">
                <a:solidFill>
                  <a:srgbClr val="F2720D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63" name="直接箭头连接符 102">
                <a:extLst>
                  <a:ext uri="{FF2B5EF4-FFF2-40B4-BE49-F238E27FC236}">
                    <a16:creationId xmlns:a16="http://schemas.microsoft.com/office/drawing/2014/main" id="{13854BA1-4644-450E-B708-EAAE1B054584}"/>
                  </a:ext>
                </a:extLst>
              </p:cNvPr>
              <p:cNvCxnSpPr>
                <a:cxnSpLocks/>
                <a:endCxn id="35855" idx="4"/>
              </p:cNvCxnSpPr>
              <p:nvPr/>
            </p:nvCxnSpPr>
            <p:spPr bwMode="auto">
              <a:xfrm flipV="1">
                <a:off x="3846066" y="5081539"/>
                <a:ext cx="0" cy="373209"/>
              </a:xfrm>
              <a:prstGeom prst="straightConnector1">
                <a:avLst/>
              </a:prstGeom>
              <a:noFill/>
              <a:ln w="38100" algn="ctr">
                <a:solidFill>
                  <a:srgbClr val="F2720D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64" name="直接箭头连接符 107">
                <a:extLst>
                  <a:ext uri="{FF2B5EF4-FFF2-40B4-BE49-F238E27FC236}">
                    <a16:creationId xmlns:a16="http://schemas.microsoft.com/office/drawing/2014/main" id="{EC8A8741-D217-4646-81A4-7B0A8C3C54F8}"/>
                  </a:ext>
                </a:extLst>
              </p:cNvPr>
              <p:cNvCxnSpPr>
                <a:cxnSpLocks/>
                <a:endCxn id="35856" idx="4"/>
              </p:cNvCxnSpPr>
              <p:nvPr/>
            </p:nvCxnSpPr>
            <p:spPr bwMode="auto">
              <a:xfrm flipH="1" flipV="1">
                <a:off x="4283697" y="5062664"/>
                <a:ext cx="7413" cy="392084"/>
              </a:xfrm>
              <a:prstGeom prst="straightConnector1">
                <a:avLst/>
              </a:prstGeom>
              <a:noFill/>
              <a:ln w="38100" algn="ctr">
                <a:solidFill>
                  <a:srgbClr val="F2720D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65" name="直接箭头连接符 118">
                <a:extLst>
                  <a:ext uri="{FF2B5EF4-FFF2-40B4-BE49-F238E27FC236}">
                    <a16:creationId xmlns:a16="http://schemas.microsoft.com/office/drawing/2014/main" id="{54EE3E16-7225-40FA-98DF-16CF9942D20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621514" y="2108153"/>
                <a:ext cx="0" cy="403035"/>
              </a:xfrm>
              <a:prstGeom prst="straightConnector1">
                <a:avLst/>
              </a:prstGeom>
              <a:noFill/>
              <a:ln w="38100" algn="ctr">
                <a:solidFill>
                  <a:srgbClr val="F2720D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8" name="直接连接符 94">
              <a:extLst>
                <a:ext uri="{FF2B5EF4-FFF2-40B4-BE49-F238E27FC236}">
                  <a16:creationId xmlns:a16="http://schemas.microsoft.com/office/drawing/2014/main" id="{5C1707F9-5A9E-4B2C-8F76-71A536FD82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41047" y="2286881"/>
              <a:ext cx="0" cy="2381242"/>
            </a:xfrm>
            <a:prstGeom prst="line">
              <a:avLst/>
            </a:prstGeom>
            <a:noFill/>
            <a:ln w="38100" algn="ctr">
              <a:solidFill>
                <a:srgbClr val="F272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直接连接符 94">
              <a:extLst>
                <a:ext uri="{FF2B5EF4-FFF2-40B4-BE49-F238E27FC236}">
                  <a16:creationId xmlns:a16="http://schemas.microsoft.com/office/drawing/2014/main" id="{6C799136-089A-4E17-B040-D37B19F6AE8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23751" y="2281910"/>
              <a:ext cx="3560004" cy="0"/>
            </a:xfrm>
            <a:prstGeom prst="line">
              <a:avLst/>
            </a:prstGeom>
            <a:noFill/>
            <a:ln w="38100" algn="ctr">
              <a:solidFill>
                <a:srgbClr val="F272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BCEF4-3D19-47C7-88FA-B4F12992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b="1" dirty="0">
                <a:solidFill>
                  <a:srgbClr val="F2720D"/>
                </a:solidFill>
                <a:latin typeface="微软雅黑" panose="020B0503020204020204" pitchFamily="34" charset="-122"/>
              </a:rPr>
              <a:t>讨论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9C91F-C768-445C-920B-4812ACB79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zh-CN" dirty="0">
                <a:latin typeface="微软雅黑" panose="020B0503020204020204" pitchFamily="34" charset="-122"/>
              </a:rPr>
              <a:t>有哪些因素可以影响蟑螂的运动轨迹？</a:t>
            </a:r>
          </a:p>
          <a:p>
            <a:pPr>
              <a:lnSpc>
                <a:spcPct val="115000"/>
              </a:lnSpc>
              <a:spcBef>
                <a:spcPct val="0"/>
              </a:spcBef>
            </a:pPr>
            <a:endParaRPr lang="zh-CN" altLang="zh-CN" dirty="0">
              <a:latin typeface="微软雅黑" panose="020B0503020204020204" pitchFamily="34" charset="-122"/>
            </a:endParaRPr>
          </a:p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zh-CN" dirty="0">
                <a:latin typeface="微软雅黑" panose="020B0503020204020204" pitchFamily="34" charset="-122"/>
              </a:rPr>
              <a:t>除了电刺激蟑螂触角，还有什么方法可以控制蟑螂运动方向？</a:t>
            </a:r>
          </a:p>
          <a:p>
            <a:pPr>
              <a:lnSpc>
                <a:spcPct val="115000"/>
              </a:lnSpc>
              <a:spcBef>
                <a:spcPct val="0"/>
              </a:spcBef>
            </a:pPr>
            <a:endParaRPr lang="zh-CN" altLang="zh-CN" dirty="0">
              <a:latin typeface="微软雅黑" panose="020B0503020204020204" pitchFamily="34" charset="-122"/>
            </a:endParaRPr>
          </a:p>
          <a:p>
            <a:r>
              <a:rPr lang="zh-CN" altLang="en-US" dirty="0"/>
              <a:t>别的动物没有尾须和触角，又是怎么避开障碍物控制方向的呢？</a:t>
            </a:r>
            <a:endParaRPr lang="en-US" altLang="zh-CN" dirty="0"/>
          </a:p>
          <a:p>
            <a:pPr>
              <a:lnSpc>
                <a:spcPct val="115000"/>
              </a:lnSpc>
              <a:spcBef>
                <a:spcPct val="0"/>
              </a:spcBef>
            </a:pPr>
            <a:endParaRPr lang="en-US" altLang="zh-CN" dirty="0">
              <a:latin typeface="微软雅黑" panose="020B0503020204020204" pitchFamily="34" charset="-122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区别：工程实现思路 </a:t>
            </a:r>
            <a:r>
              <a:rPr lang="en-US" altLang="zh-CN" i="1" dirty="0">
                <a:latin typeface="微软雅黑" panose="020B0503020204020204" pitchFamily="34" charset="-122"/>
              </a:rPr>
              <a:t>vs  </a:t>
            </a:r>
            <a:r>
              <a:rPr lang="zh-CN" altLang="en-US" dirty="0">
                <a:latin typeface="微软雅黑" panose="020B0503020204020204" pitchFamily="34" charset="-122"/>
              </a:rPr>
              <a:t>理科推理求证</a:t>
            </a:r>
            <a:endParaRPr lang="zh-CN" altLang="zh-CN" dirty="0"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AD94B-FBCA-4AFA-8EC6-35D9FF01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zh-CN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热激活改变果蝇行为</a:t>
            </a:r>
            <a:r>
              <a:rPr lang="en-US" altLang="zh-CN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25604" name="曲线 87">
            <a:extLst>
              <a:ext uri="{FF2B5EF4-FFF2-40B4-BE49-F238E27FC236}">
                <a16:creationId xmlns:a16="http://schemas.microsoft.com/office/drawing/2014/main" id="{741FAFD3-8A39-4DFC-9D37-B60E4DADD2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2289" y="3662364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5605" name="曲线 87">
            <a:extLst>
              <a:ext uri="{FF2B5EF4-FFF2-40B4-BE49-F238E27FC236}">
                <a16:creationId xmlns:a16="http://schemas.microsoft.com/office/drawing/2014/main" id="{1B2E434A-A8EE-4B9F-B228-3AC7E5F95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3921920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5606" name="曲线 87">
            <a:extLst>
              <a:ext uri="{FF2B5EF4-FFF2-40B4-BE49-F238E27FC236}">
                <a16:creationId xmlns:a16="http://schemas.microsoft.com/office/drawing/2014/main" id="{18123AF2-FA96-4BF6-BA66-6058FF39D4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075511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5607" name="曲线 87">
            <a:extLst>
              <a:ext uri="{FF2B5EF4-FFF2-40B4-BE49-F238E27FC236}">
                <a16:creationId xmlns:a16="http://schemas.microsoft.com/office/drawing/2014/main" id="{DBB4ED78-2AAA-4523-9731-54176960C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236244"/>
            <a:ext cx="51197" cy="77391"/>
          </a:xfrm>
          <a:custGeom>
            <a:avLst/>
            <a:gdLst>
              <a:gd name="T0" fmla="*/ 278905 w 21600"/>
              <a:gd name="T1" fmla="*/ 409609 h 21600"/>
              <a:gd name="T2" fmla="*/ 0 w 21600"/>
              <a:gd name="T3" fmla="*/ 1552182 h 21600"/>
              <a:gd name="T4" fmla="*/ 278905 w 21600"/>
              <a:gd name="T5" fmla="*/ 2301627 h 21600"/>
              <a:gd name="T6" fmla="*/ 628633 w 21600"/>
              <a:gd name="T7" fmla="*/ 1868587 h 21600"/>
              <a:gd name="T8" fmla="*/ 594703 w 21600"/>
              <a:gd name="T9" fmla="*/ 962582 h 21600"/>
              <a:gd name="T10" fmla="*/ 332020 w 21600"/>
              <a:gd name="T11" fmla="*/ 93227 h 21600"/>
              <a:gd name="T12" fmla="*/ 278905 w 21600"/>
              <a:gd name="T13" fmla="*/ 40960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pic>
        <p:nvPicPr>
          <p:cNvPr id="25608" name="Picture 3" descr="Drosophila brain">
            <a:extLst>
              <a:ext uri="{FF2B5EF4-FFF2-40B4-BE49-F238E27FC236}">
                <a16:creationId xmlns:a16="http://schemas.microsoft.com/office/drawing/2014/main" id="{BB5758A5-0A4A-4D3E-8BD4-14151BE7B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t="13667" r="3433" b="5759"/>
          <a:stretch>
            <a:fillRect/>
          </a:stretch>
        </p:blipFill>
        <p:spPr bwMode="auto">
          <a:xfrm>
            <a:off x="1479947" y="2797969"/>
            <a:ext cx="20002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5" descr="扇翅膀">
            <a:extLst>
              <a:ext uri="{FF2B5EF4-FFF2-40B4-BE49-F238E27FC236}">
                <a16:creationId xmlns:a16="http://schemas.microsoft.com/office/drawing/2014/main" id="{C14BD341-E2A0-4FF7-8A08-EDE23FF57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510" y="2344342"/>
            <a:ext cx="1628775" cy="123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4" descr="吃东西">
            <a:extLst>
              <a:ext uri="{FF2B5EF4-FFF2-40B4-BE49-F238E27FC236}">
                <a16:creationId xmlns:a16="http://schemas.microsoft.com/office/drawing/2014/main" id="{6BA09AC9-0E5D-4EED-8B6B-C4DC0090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531" y="3781425"/>
            <a:ext cx="1277541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图片 10" descr="通道蛋白">
            <a:extLst>
              <a:ext uri="{FF2B5EF4-FFF2-40B4-BE49-F238E27FC236}">
                <a16:creationId xmlns:a16="http://schemas.microsoft.com/office/drawing/2014/main" id="{8955BCFA-2789-430E-BAC1-4353424E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931194"/>
            <a:ext cx="1985963" cy="1652588"/>
          </a:xfrm>
          <a:prstGeom prst="rect">
            <a:avLst/>
          </a:prstGeom>
          <a:ln w="635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613" name="Straight Connector 6">
            <a:extLst>
              <a:ext uri="{FF2B5EF4-FFF2-40B4-BE49-F238E27FC236}">
                <a16:creationId xmlns:a16="http://schemas.microsoft.com/office/drawing/2014/main" id="{08051712-29D8-4472-A1BB-D462631CC96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02682" y="1931194"/>
            <a:ext cx="1016794" cy="1652588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4" name="Straight Connector 7">
            <a:extLst>
              <a:ext uri="{FF2B5EF4-FFF2-40B4-BE49-F238E27FC236}">
                <a16:creationId xmlns:a16="http://schemas.microsoft.com/office/drawing/2014/main" id="{C65AFA30-A87B-4B8D-BA35-B26BC8D10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57450" y="3594497"/>
            <a:ext cx="962025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5" name="图片 17" descr="Heat">
            <a:extLst>
              <a:ext uri="{FF2B5EF4-FFF2-40B4-BE49-F238E27FC236}">
                <a16:creationId xmlns:a16="http://schemas.microsoft.com/office/drawing/2014/main" id="{22ED8583-ECBD-4C89-8FEA-CA58B7CF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40404"/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582592"/>
            <a:ext cx="377429" cy="3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16" name="Straight Arrow Connector 9">
            <a:extLst>
              <a:ext uri="{FF2B5EF4-FFF2-40B4-BE49-F238E27FC236}">
                <a16:creationId xmlns:a16="http://schemas.microsoft.com/office/drawing/2014/main" id="{58DE26AB-00CB-4B27-BFAD-7C3FC5FE1D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21969" y="3634980"/>
            <a:ext cx="0" cy="325040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箭头: 下 16">
            <a:extLst>
              <a:ext uri="{FF2B5EF4-FFF2-40B4-BE49-F238E27FC236}">
                <a16:creationId xmlns:a16="http://schemas.microsoft.com/office/drawing/2014/main" id="{199D5848-4DD0-4566-B3C2-3D0D14255744}"/>
              </a:ext>
            </a:extLst>
          </p:cNvPr>
          <p:cNvSpPr/>
          <p:nvPr/>
        </p:nvSpPr>
        <p:spPr>
          <a:xfrm rot="16200000">
            <a:off x="5650708" y="3515916"/>
            <a:ext cx="210740" cy="448866"/>
          </a:xfrm>
          <a:prstGeom prst="downArrow">
            <a:avLst/>
          </a:prstGeom>
          <a:solidFill>
            <a:srgbClr val="5B3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CF3F2E2-6D70-4535-BAF2-F145B1638154}"/>
              </a:ext>
            </a:extLst>
          </p:cNvPr>
          <p:cNvGrpSpPr/>
          <p:nvPr/>
        </p:nvGrpSpPr>
        <p:grpSpPr>
          <a:xfrm>
            <a:off x="3419474" y="4011218"/>
            <a:ext cx="1985963" cy="1652588"/>
            <a:chOff x="9266633" y="3862388"/>
            <a:chExt cx="1985963" cy="1652588"/>
          </a:xfrm>
        </p:grpSpPr>
        <p:pic>
          <p:nvPicPr>
            <p:cNvPr id="28" name="图片 10" descr="通道蛋白">
              <a:extLst>
                <a:ext uri="{FF2B5EF4-FFF2-40B4-BE49-F238E27FC236}">
                  <a16:creationId xmlns:a16="http://schemas.microsoft.com/office/drawing/2014/main" id="{4559BF4B-B48E-46DC-8691-32229B29A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6633" y="3862388"/>
              <a:ext cx="1985963" cy="1652588"/>
            </a:xfrm>
            <a:prstGeom prst="rect">
              <a:avLst/>
            </a:prstGeom>
            <a:ln w="38100" cap="sq">
              <a:solidFill>
                <a:srgbClr val="F2720D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86FFE9C-F679-49B7-9C1E-1201A52DE6B5}"/>
                </a:ext>
              </a:extLst>
            </p:cNvPr>
            <p:cNvCxnSpPr>
              <a:cxnSpLocks/>
            </p:cNvCxnSpPr>
            <p:nvPr/>
          </p:nvCxnSpPr>
          <p:spPr>
            <a:xfrm>
              <a:off x="10310813" y="5015031"/>
              <a:ext cx="269081" cy="0"/>
            </a:xfrm>
            <a:prstGeom prst="line">
              <a:avLst/>
            </a:prstGeom>
            <a:ln w="63500">
              <a:gradFill flip="none" rotWithShape="1">
                <a:gsLst>
                  <a:gs pos="53000">
                    <a:srgbClr val="FFFFFF"/>
                  </a:gs>
                  <a:gs pos="0">
                    <a:srgbClr val="FFC883"/>
                  </a:gs>
                  <a:gs pos="100000">
                    <a:srgbClr val="FFC17A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2DA9AEB-55A7-41C5-9436-C3C6848460B0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566" y="5051226"/>
              <a:ext cx="34530" cy="328018"/>
            </a:xfrm>
            <a:prstGeom prst="line">
              <a:avLst/>
            </a:prstGeom>
            <a:ln w="38100">
              <a:solidFill>
                <a:srgbClr val="D230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833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F33DC-8F90-40D1-BA42-049BACF6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âTransient receptor potential channel gifâçå¾çæç´¢ç»æ">
            <a:extLst>
              <a:ext uri="{FF2B5EF4-FFF2-40B4-BE49-F238E27FC236}">
                <a16:creationId xmlns:a16="http://schemas.microsoft.com/office/drawing/2014/main" id="{F2916909-8037-442E-A581-DD46E5C30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20801"/>
            <a:ext cx="5952042" cy="505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B50B2C-05A4-4073-BB29-8C66DC7BF6F7}"/>
              </a:ext>
            </a:extLst>
          </p:cNvPr>
          <p:cNvSpPr txBox="1"/>
          <p:nvPr/>
        </p:nvSpPr>
        <p:spPr>
          <a:xfrm>
            <a:off x="6787356" y="1913572"/>
            <a:ext cx="2000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TRP</a:t>
            </a:r>
            <a:r>
              <a:rPr lang="zh-CN" altLang="en-US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蛋白家族：</a:t>
            </a:r>
            <a:endParaRPr lang="en-US" altLang="zh-CN" b="1" dirty="0">
              <a:solidFill>
                <a:srgbClr val="F272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温度响应</a:t>
            </a:r>
            <a:endParaRPr lang="en-US" altLang="zh-CN" b="1" dirty="0">
              <a:solidFill>
                <a:srgbClr val="F272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机械振动</a:t>
            </a:r>
            <a:endParaRPr lang="en-US" altLang="zh-CN" b="1" dirty="0">
              <a:solidFill>
                <a:srgbClr val="F272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味觉分子</a:t>
            </a:r>
            <a:endParaRPr lang="en-US" altLang="zh-CN" b="1" dirty="0">
              <a:solidFill>
                <a:srgbClr val="F272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64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2">
            <a:extLst>
              <a:ext uri="{FF2B5EF4-FFF2-40B4-BE49-F238E27FC236}">
                <a16:creationId xmlns:a16="http://schemas.microsoft.com/office/drawing/2014/main" id="{123505BA-9812-4733-BD17-9DDF67A20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热激活改变果蝇行为</a:t>
            </a:r>
            <a:r>
              <a:rPr lang="en-US" altLang="zh-CN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  <a:endParaRPr lang="en-US" altLang="en-US" sz="3200" dirty="0">
              <a:solidFill>
                <a:srgbClr val="F272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8" name="Picture 2">
            <a:extLst>
              <a:ext uri="{FF2B5EF4-FFF2-40B4-BE49-F238E27FC236}">
                <a16:creationId xmlns:a16="http://schemas.microsoft.com/office/drawing/2014/main" id="{369290C6-9F33-41AC-8A71-5891E3EB28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3" y="2110057"/>
            <a:ext cx="3782473" cy="3782473"/>
          </a:xfrm>
        </p:spPr>
      </p:pic>
      <p:pic>
        <p:nvPicPr>
          <p:cNvPr id="27661" name="Picture 5" descr="FruitFly">
            <a:extLst>
              <a:ext uri="{FF2B5EF4-FFF2-40B4-BE49-F238E27FC236}">
                <a16:creationId xmlns:a16="http://schemas.microsoft.com/office/drawing/2014/main" id="{F5745ED6-45A0-4E15-BA62-BB2B7096A7B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9320" y="2237780"/>
            <a:ext cx="2927748" cy="2927748"/>
          </a:xfrm>
        </p:spPr>
      </p:pic>
      <p:sp>
        <p:nvSpPr>
          <p:cNvPr id="27653" name="曲线 87">
            <a:extLst>
              <a:ext uri="{FF2B5EF4-FFF2-40B4-BE49-F238E27FC236}">
                <a16:creationId xmlns:a16="http://schemas.microsoft.com/office/drawing/2014/main" id="{8BFE3740-BCE7-4B31-B288-C9C8F49620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2289" y="3662364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7654" name="曲线 87">
            <a:extLst>
              <a:ext uri="{FF2B5EF4-FFF2-40B4-BE49-F238E27FC236}">
                <a16:creationId xmlns:a16="http://schemas.microsoft.com/office/drawing/2014/main" id="{8C294F3E-FE8F-4ABA-928D-8D2C87524F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3921920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7655" name="曲线 87">
            <a:extLst>
              <a:ext uri="{FF2B5EF4-FFF2-40B4-BE49-F238E27FC236}">
                <a16:creationId xmlns:a16="http://schemas.microsoft.com/office/drawing/2014/main" id="{19C6868F-94BE-41AF-B9FD-2FD4339D0A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075511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7656" name="曲线 87">
            <a:extLst>
              <a:ext uri="{FF2B5EF4-FFF2-40B4-BE49-F238E27FC236}">
                <a16:creationId xmlns:a16="http://schemas.microsoft.com/office/drawing/2014/main" id="{4FBD9251-4847-4069-8F74-83BD87FD03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236244"/>
            <a:ext cx="51197" cy="77391"/>
          </a:xfrm>
          <a:custGeom>
            <a:avLst/>
            <a:gdLst>
              <a:gd name="T0" fmla="*/ 278905 w 21600"/>
              <a:gd name="T1" fmla="*/ 409609 h 21600"/>
              <a:gd name="T2" fmla="*/ 0 w 21600"/>
              <a:gd name="T3" fmla="*/ 1552182 h 21600"/>
              <a:gd name="T4" fmla="*/ 278905 w 21600"/>
              <a:gd name="T5" fmla="*/ 2301627 h 21600"/>
              <a:gd name="T6" fmla="*/ 628633 w 21600"/>
              <a:gd name="T7" fmla="*/ 1868587 h 21600"/>
              <a:gd name="T8" fmla="*/ 594703 w 21600"/>
              <a:gd name="T9" fmla="*/ 962582 h 21600"/>
              <a:gd name="T10" fmla="*/ 332020 w 21600"/>
              <a:gd name="T11" fmla="*/ 93227 h 21600"/>
              <a:gd name="T12" fmla="*/ 278905 w 21600"/>
              <a:gd name="T13" fmla="*/ 40960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464F11A-17E0-4B85-9B20-818D164D66E6}"/>
              </a:ext>
            </a:extLst>
          </p:cNvPr>
          <p:cNvSpPr/>
          <p:nvPr/>
        </p:nvSpPr>
        <p:spPr>
          <a:xfrm>
            <a:off x="2114453" y="1384754"/>
            <a:ext cx="5136850" cy="628054"/>
          </a:xfrm>
          <a:prstGeom prst="roundRect">
            <a:avLst/>
          </a:prstGeom>
          <a:noFill/>
          <a:ln w="38100">
            <a:solidFill>
              <a:srgbClr val="F2720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5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用手握住试管</a:t>
            </a:r>
            <a:r>
              <a:rPr lang="en-US" altLang="zh-CN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30 - 60s, </a:t>
            </a:r>
            <a:r>
              <a:rPr lang="zh-CN" altLang="en-US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观察果蝇行为有什么变化？</a:t>
            </a:r>
          </a:p>
        </p:txBody>
      </p:sp>
      <p:cxnSp>
        <p:nvCxnSpPr>
          <p:cNvPr id="27659" name="Straight Arrow Connector 13">
            <a:extLst>
              <a:ext uri="{FF2B5EF4-FFF2-40B4-BE49-F238E27FC236}">
                <a16:creationId xmlns:a16="http://schemas.microsoft.com/office/drawing/2014/main" id="{FA45B96D-130E-4382-8A72-333C839395A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276600" y="2908300"/>
            <a:ext cx="2315061" cy="2968047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0" name="Text Box 4">
            <a:extLst>
              <a:ext uri="{FF2B5EF4-FFF2-40B4-BE49-F238E27FC236}">
                <a16:creationId xmlns:a16="http://schemas.microsoft.com/office/drawing/2014/main" id="{195C97EE-7B3D-4318-949B-53C763F76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661" y="5821725"/>
            <a:ext cx="1988596" cy="38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不要打开管塞哦！</a:t>
            </a:r>
          </a:p>
        </p:txBody>
      </p:sp>
    </p:spTree>
    <p:extLst>
      <p:ext uri="{BB962C8B-B14F-4D97-AF65-F5344CB8AC3E}">
        <p14:creationId xmlns:p14="http://schemas.microsoft.com/office/powerpoint/2010/main" val="152344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46038-C97D-4528-AC07-D05802DB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b="1" dirty="0">
                <a:solidFill>
                  <a:srgbClr val="F2720D"/>
                </a:solidFill>
                <a:latin typeface="微软雅黑" panose="020B0503020204020204" pitchFamily="34" charset="-122"/>
              </a:rPr>
              <a:t>讨论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27FE6-E67D-480A-91F4-34BA1FA2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zh-CN" dirty="0">
                <a:latin typeface="微软雅黑" panose="020B0503020204020204" pitchFamily="34" charset="-122"/>
              </a:rPr>
              <a:t>观察到了哪些行为改变？</a:t>
            </a:r>
          </a:p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zh-CN" dirty="0">
                <a:latin typeface="微软雅黑" panose="020B0503020204020204" pitchFamily="34" charset="-122"/>
              </a:rPr>
              <a:t>热激活在生活中可以有什么运用？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生物学的共识：结构决定功能</a:t>
            </a:r>
            <a:endParaRPr lang="zh-CN" altLang="zh-CN" dirty="0"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80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FC791-8822-48B0-9BA1-E1D16C0C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从神经生物学出发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E95CC1-E77D-46BC-9BF5-38D734639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599" y="1740559"/>
            <a:ext cx="7886700" cy="1603375"/>
          </a:xfrm>
        </p:spPr>
        <p:txBody>
          <a:bodyPr anchor="ctr">
            <a:normAutofit fontScale="92500" lnSpcReduction="20000"/>
          </a:bodyPr>
          <a:lstStyle/>
          <a:p>
            <a:r>
              <a:rPr lang="zh-CN" altLang="en-US" dirty="0"/>
              <a:t>结构决定功能</a:t>
            </a:r>
            <a:endParaRPr lang="en-US" altLang="zh-CN" dirty="0"/>
          </a:p>
          <a:p>
            <a:r>
              <a:rPr lang="zh-CN" altLang="en-US" dirty="0"/>
              <a:t>分离控制变量</a:t>
            </a:r>
            <a:endParaRPr lang="en-US" altLang="zh-CN" dirty="0"/>
          </a:p>
          <a:p>
            <a:r>
              <a:rPr lang="zh-CN" altLang="en-US" dirty="0"/>
              <a:t>科学研究工和程实现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What </a:t>
            </a:r>
            <a:r>
              <a:rPr lang="en-US" altLang="zh-CN" i="1" dirty="0"/>
              <a:t>vs </a:t>
            </a:r>
            <a:r>
              <a:rPr lang="en-US" altLang="zh-CN" dirty="0"/>
              <a:t>How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15AF506-AC14-4A91-932B-5B129E14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30" y="1685123"/>
            <a:ext cx="3244038" cy="34385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56C666-FC18-4662-91E4-BF2111626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33" y="1669564"/>
            <a:ext cx="3049552" cy="345408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B1333C0-8F6C-48B6-A39C-70127EABB7C7}"/>
              </a:ext>
            </a:extLst>
          </p:cNvPr>
          <p:cNvSpPr txBox="1"/>
          <p:nvPr/>
        </p:nvSpPr>
        <p:spPr>
          <a:xfrm rot="20937594">
            <a:off x="4640342" y="2759314"/>
            <a:ext cx="27305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信噪比</a:t>
            </a:r>
            <a:r>
              <a:rPr lang="en-US" altLang="zh-CN" sz="2400" dirty="0">
                <a:solidFill>
                  <a:srgbClr val="FF0000"/>
                </a:solidFill>
              </a:rPr>
              <a:t>!!!</a:t>
            </a:r>
          </a:p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Signal/Noise (S/N)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044" name="Picture 20" descr="neural excitation and sodium-potassium pump">
            <a:extLst>
              <a:ext uri="{FF2B5EF4-FFF2-40B4-BE49-F238E27FC236}">
                <a16:creationId xmlns:a16="http://schemas.microsoft.com/office/drawing/2014/main" id="{8DAFD888-0E25-48E1-9D9F-6D11A4C3F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7"/>
          <a:stretch/>
        </p:blipFill>
        <p:spPr bwMode="auto">
          <a:xfrm>
            <a:off x="1040768" y="2168815"/>
            <a:ext cx="7398362" cy="442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7932B6B-0070-4C6D-820F-AC3BE13229E4}"/>
              </a:ext>
            </a:extLst>
          </p:cNvPr>
          <p:cNvSpPr/>
          <p:nvPr/>
        </p:nvSpPr>
        <p:spPr>
          <a:xfrm>
            <a:off x="3431932" y="1795995"/>
            <a:ext cx="3033264" cy="513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E989FD-4792-470C-BCBB-CA57EDF758FF}"/>
              </a:ext>
            </a:extLst>
          </p:cNvPr>
          <p:cNvSpPr/>
          <p:nvPr/>
        </p:nvSpPr>
        <p:spPr>
          <a:xfrm>
            <a:off x="5907533" y="1725000"/>
            <a:ext cx="2588490" cy="513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4BCC769-0CFD-41CC-963F-95D0F730B0B2}"/>
              </a:ext>
            </a:extLst>
          </p:cNvPr>
          <p:cNvGrpSpPr/>
          <p:nvPr/>
        </p:nvGrpSpPr>
        <p:grpSpPr>
          <a:xfrm>
            <a:off x="4347551" y="1861732"/>
            <a:ext cx="4572000" cy="4408256"/>
            <a:chOff x="4347551" y="1861732"/>
            <a:chExt cx="4572000" cy="4408256"/>
          </a:xfrm>
        </p:grpSpPr>
        <p:pic>
          <p:nvPicPr>
            <p:cNvPr id="1050" name="Picture 26" descr="âbrain artâçå¾çæç´¢ç»æ">
              <a:extLst>
                <a:ext uri="{FF2B5EF4-FFF2-40B4-BE49-F238E27FC236}">
                  <a16:creationId xmlns:a16="http://schemas.microsoft.com/office/drawing/2014/main" id="{524F0A54-3B30-4D6E-BDDC-03078520AA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47" t="914" r="19332"/>
            <a:stretch/>
          </p:blipFill>
          <p:spPr bwMode="auto">
            <a:xfrm>
              <a:off x="4375387" y="1861732"/>
              <a:ext cx="4179617" cy="3972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71638A4-D200-4E06-BF16-C901A96FD98F}"/>
                </a:ext>
              </a:extLst>
            </p:cNvPr>
            <p:cNvSpPr/>
            <p:nvPr/>
          </p:nvSpPr>
          <p:spPr>
            <a:xfrm>
              <a:off x="4347551" y="5992989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zh-CN" altLang="en-US" sz="1200" dirty="0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8B8EF9E5-4741-4181-A049-0FECA3000F4A}"/>
              </a:ext>
            </a:extLst>
          </p:cNvPr>
          <p:cNvSpPr txBox="1"/>
          <p:nvPr/>
        </p:nvSpPr>
        <p:spPr>
          <a:xfrm>
            <a:off x="7425143" y="6396285"/>
            <a:ext cx="1638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图片来自网络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880CB45-089A-42BB-8DFA-0B3BD3EF7392}"/>
              </a:ext>
            </a:extLst>
          </p:cNvPr>
          <p:cNvSpPr/>
          <p:nvPr/>
        </p:nvSpPr>
        <p:spPr>
          <a:xfrm>
            <a:off x="1014534" y="2168815"/>
            <a:ext cx="2417397" cy="117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7DD335-7449-4A86-BB5F-649C621823EB}"/>
              </a:ext>
            </a:extLst>
          </p:cNvPr>
          <p:cNvSpPr/>
          <p:nvPr/>
        </p:nvSpPr>
        <p:spPr>
          <a:xfrm>
            <a:off x="3431931" y="1790736"/>
            <a:ext cx="3185665" cy="297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  <p:bldP spid="17" grpId="1" animBg="1"/>
      <p:bldP spid="24" grpId="0" animBg="1"/>
      <p:bldP spid="24" grpId="1" animBg="1"/>
      <p:bldP spid="36" grpId="0" animBg="1"/>
      <p:bldP spid="36" grpId="1" animBg="1"/>
      <p:bldP spid="30" grpId="0"/>
      <p:bldP spid="45" grpId="0" animBg="1"/>
      <p:bldP spid="45" grpId="1" animBg="1"/>
      <p:bldP spid="46" grpId="0" animBg="1"/>
      <p:bldP spid="4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9B03827F-3533-49EF-8271-270B95D095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rgbClr val="F2720D"/>
                </a:solidFill>
              </a:rPr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D7DCF-7B4B-45EF-9CC7-996D93CA6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35950" cy="43513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反射弧和电信号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控制变量的重要，实验发现的真实性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结构决定功能，从生物大分子到细胞、组织、器官、个体、种群</a:t>
            </a:r>
            <a:r>
              <a:rPr lang="en-US" altLang="zh-CN" dirty="0"/>
              <a:t>……</a:t>
            </a:r>
          </a:p>
          <a:p>
            <a:pPr>
              <a:defRPr/>
            </a:pPr>
            <a:r>
              <a:rPr lang="zh-CN" altLang="en-US" dirty="0"/>
              <a:t>理科思维和工科思维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BDBC4E3-081E-4DA0-A22C-312CB74F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342900">
              <a:lnSpc>
                <a:spcPct val="100000"/>
              </a:lnSpc>
            </a:pPr>
            <a:r>
              <a:rPr lang="zh-CN" altLang="en-US" sz="3200" b="1" dirty="0">
                <a:solidFill>
                  <a:srgbClr val="F272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实验内容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D1F890F-2FD2-48C8-9151-ECA7E357E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zh-CN" altLang="zh-CN" b="1" dirty="0">
                <a:latin typeface="微软雅黑" panose="020B0503020204020204" pitchFamily="34" charset="-122"/>
              </a:rPr>
              <a:t>实验</a:t>
            </a:r>
            <a:r>
              <a:rPr lang="zh-CN" altLang="en-US" b="1" dirty="0">
                <a:latin typeface="微软雅黑" panose="020B0503020204020204" pitchFamily="34" charset="-122"/>
              </a:rPr>
              <a:t>一  斑马鱼肌电记录</a:t>
            </a:r>
          </a:p>
          <a:p>
            <a:pPr>
              <a:spcBef>
                <a:spcPct val="0"/>
              </a:spcBef>
              <a:buNone/>
            </a:pPr>
            <a:endParaRPr lang="zh-CN" altLang="en-US" b="1" dirty="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zh-CN" b="1" dirty="0">
                <a:latin typeface="微软雅黑" panose="020B0503020204020204" pitchFamily="34" charset="-122"/>
              </a:rPr>
              <a:t>实验二  会</a:t>
            </a:r>
            <a:r>
              <a:rPr lang="zh-CN" altLang="en-US" b="1" dirty="0">
                <a:latin typeface="微软雅黑" panose="020B0503020204020204" pitchFamily="34" charset="-122"/>
              </a:rPr>
              <a:t>跳舞的蟑螂腿</a:t>
            </a:r>
          </a:p>
          <a:p>
            <a:pPr>
              <a:spcBef>
                <a:spcPct val="0"/>
              </a:spcBef>
              <a:buNone/>
            </a:pPr>
            <a:endParaRPr lang="zh-CN" altLang="en-US" b="1" dirty="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zh-CN" b="1" dirty="0">
                <a:latin typeface="微软雅黑" panose="020B0503020204020204" pitchFamily="34" charset="-122"/>
              </a:rPr>
              <a:t>实验三</a:t>
            </a:r>
            <a:r>
              <a:rPr lang="en-US" altLang="zh-CN" b="1" dirty="0">
                <a:latin typeface="微软雅黑" panose="020B0503020204020204" pitchFamily="34" charset="-122"/>
              </a:rPr>
              <a:t>  </a:t>
            </a:r>
            <a:r>
              <a:rPr lang="zh-CN" altLang="zh-CN" b="1" dirty="0">
                <a:latin typeface="微软雅黑" panose="020B0503020204020204" pitchFamily="34" charset="-122"/>
              </a:rPr>
              <a:t>遥控蟑螂</a:t>
            </a:r>
          </a:p>
          <a:p>
            <a:pPr>
              <a:spcBef>
                <a:spcPct val="0"/>
              </a:spcBef>
              <a:buNone/>
            </a:pPr>
            <a:endParaRPr lang="zh-CN" altLang="zh-CN" b="1" dirty="0">
              <a:solidFill>
                <a:srgbClr val="544E46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zh-CN" b="1" dirty="0">
                <a:latin typeface="微软雅黑" panose="020B0503020204020204" pitchFamily="34" charset="-122"/>
              </a:rPr>
              <a:t>实验</a:t>
            </a:r>
            <a:r>
              <a:rPr lang="zh-CN" altLang="en-US" b="1" dirty="0">
                <a:latin typeface="微软雅黑" panose="020B0503020204020204" pitchFamily="34" charset="-122"/>
              </a:rPr>
              <a:t>四</a:t>
            </a:r>
            <a:r>
              <a:rPr lang="en-US" altLang="zh-CN" b="1" dirty="0">
                <a:latin typeface="微软雅黑" panose="020B0503020204020204" pitchFamily="34" charset="-122"/>
              </a:rPr>
              <a:t>  </a:t>
            </a:r>
            <a:r>
              <a:rPr lang="zh-CN" altLang="zh-CN" b="1" dirty="0">
                <a:latin typeface="微软雅黑" panose="020B0503020204020204" pitchFamily="34" charset="-122"/>
              </a:rPr>
              <a:t>热激活改变果蝇行为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endParaRPr lang="zh-CN" altLang="zh-CN" b="1" dirty="0">
              <a:solidFill>
                <a:srgbClr val="544E4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曲线 87">
            <a:extLst>
              <a:ext uri="{FF2B5EF4-FFF2-40B4-BE49-F238E27FC236}">
                <a16:creationId xmlns:a16="http://schemas.microsoft.com/office/drawing/2014/main" id="{FA3CCAFE-4937-4EDA-9574-9138D7665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2289" y="3662364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1269" name="曲线 87">
            <a:extLst>
              <a:ext uri="{FF2B5EF4-FFF2-40B4-BE49-F238E27FC236}">
                <a16:creationId xmlns:a16="http://schemas.microsoft.com/office/drawing/2014/main" id="{4ED5F55C-5414-41FB-9CD7-9F0B6C41A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3921920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1270" name="曲线 87">
            <a:extLst>
              <a:ext uri="{FF2B5EF4-FFF2-40B4-BE49-F238E27FC236}">
                <a16:creationId xmlns:a16="http://schemas.microsoft.com/office/drawing/2014/main" id="{7199CEDA-42F8-4F9F-8A93-C31EA6F6B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075511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1271" name="曲线 87">
            <a:extLst>
              <a:ext uri="{FF2B5EF4-FFF2-40B4-BE49-F238E27FC236}">
                <a16:creationId xmlns:a16="http://schemas.microsoft.com/office/drawing/2014/main" id="{675C33E5-CD37-4FC7-B712-AC2601FF27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236244"/>
            <a:ext cx="51197" cy="77391"/>
          </a:xfrm>
          <a:custGeom>
            <a:avLst/>
            <a:gdLst>
              <a:gd name="T0" fmla="*/ 278905 w 21600"/>
              <a:gd name="T1" fmla="*/ 409609 h 21600"/>
              <a:gd name="T2" fmla="*/ 0 w 21600"/>
              <a:gd name="T3" fmla="*/ 1552182 h 21600"/>
              <a:gd name="T4" fmla="*/ 278905 w 21600"/>
              <a:gd name="T5" fmla="*/ 2301627 h 21600"/>
              <a:gd name="T6" fmla="*/ 628633 w 21600"/>
              <a:gd name="T7" fmla="*/ 1868587 h 21600"/>
              <a:gd name="T8" fmla="*/ 594703 w 21600"/>
              <a:gd name="T9" fmla="*/ 962582 h 21600"/>
              <a:gd name="T10" fmla="*/ 332020 w 21600"/>
              <a:gd name="T11" fmla="*/ 93227 h 21600"/>
              <a:gd name="T12" fmla="*/ 278905 w 21600"/>
              <a:gd name="T13" fmla="*/ 40960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pic>
        <p:nvPicPr>
          <p:cNvPr id="11272" name="图片 2">
            <a:extLst>
              <a:ext uri="{FF2B5EF4-FFF2-40B4-BE49-F238E27FC236}">
                <a16:creationId xmlns:a16="http://schemas.microsoft.com/office/drawing/2014/main" id="{3087BFA5-3933-44E6-9DB0-21C07E2C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2402" r="9837"/>
          <a:stretch>
            <a:fillRect/>
          </a:stretch>
        </p:blipFill>
        <p:spPr bwMode="auto">
          <a:xfrm>
            <a:off x="1614327" y="1778992"/>
            <a:ext cx="5915345" cy="436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E34390E8-1A4C-4CB8-9CCF-CF2DC98B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</a:rPr>
              <a:t>电路板介绍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89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ç¸å³å¾ç">
            <a:extLst>
              <a:ext uri="{FF2B5EF4-FFF2-40B4-BE49-F238E27FC236}">
                <a16:creationId xmlns:a16="http://schemas.microsoft.com/office/drawing/2014/main" id="{6A594303-7539-4B7E-809C-7308F34EFB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0" y="2565400"/>
            <a:ext cx="3952616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BE7B139-9E35-4F08-B77F-60F483EF77BE}"/>
              </a:ext>
            </a:extLst>
          </p:cNvPr>
          <p:cNvGrpSpPr/>
          <p:nvPr/>
        </p:nvGrpSpPr>
        <p:grpSpPr>
          <a:xfrm>
            <a:off x="4186237" y="2416917"/>
            <a:ext cx="4329113" cy="1860523"/>
            <a:chOff x="4186237" y="2416917"/>
            <a:chExt cx="4329113" cy="1860523"/>
          </a:xfrm>
        </p:grpSpPr>
        <p:pic>
          <p:nvPicPr>
            <p:cNvPr id="13320" name="Picture 2">
              <a:extLst>
                <a:ext uri="{FF2B5EF4-FFF2-40B4-BE49-F238E27FC236}">
                  <a16:creationId xmlns:a16="http://schemas.microsoft.com/office/drawing/2014/main" id="{F28F8774-087D-46BD-B5BA-CA48556D6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966" b="94828" l="4125" r="100000">
                          <a14:foregroundMark x1="11056" y1="26724" x2="66667" y2="50431"/>
                          <a14:foregroundMark x1="9571" y1="81897" x2="23597" y2="818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237" y="2416917"/>
              <a:ext cx="4329113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1" name="TextBox 5">
              <a:extLst>
                <a:ext uri="{FF2B5EF4-FFF2-40B4-BE49-F238E27FC236}">
                  <a16:creationId xmlns:a16="http://schemas.microsoft.com/office/drawing/2014/main" id="{8872A387-0FC9-4636-8A62-CA2F433ED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2008" y="2475037"/>
              <a:ext cx="9476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latin typeface="微软雅黑" panose="020B0503020204020204" pitchFamily="34" charset="-122"/>
                </a:rPr>
                <a:t>M细胞</a:t>
              </a:r>
              <a:endParaRPr lang="zh-CN" altLang="en-US" sz="3200" dirty="0">
                <a:ea typeface="宋体" panose="02010600030101010101" pitchFamily="2" charset="-122"/>
              </a:endParaRPr>
            </a:p>
          </p:txBody>
        </p:sp>
        <p:sp>
          <p:nvSpPr>
            <p:cNvPr id="13322" name="TextBox 6">
              <a:extLst>
                <a:ext uri="{FF2B5EF4-FFF2-40B4-BE49-F238E27FC236}">
                  <a16:creationId xmlns:a16="http://schemas.microsoft.com/office/drawing/2014/main" id="{2CDDC0AC-9BD0-407B-8DC0-1C90CCE4E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3908108"/>
              <a:ext cx="18331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</a:rPr>
                <a:t>初级运动神经元</a:t>
              </a:r>
            </a:p>
          </p:txBody>
        </p:sp>
        <p:sp>
          <p:nvSpPr>
            <p:cNvPr id="13323" name="TextBox 7">
              <a:extLst>
                <a:ext uri="{FF2B5EF4-FFF2-40B4-BE49-F238E27FC236}">
                  <a16:creationId xmlns:a16="http://schemas.microsoft.com/office/drawing/2014/main" id="{29AF5BA8-5FA0-4B65-9A43-2450B79F5F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9703" y="3606858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</a:rPr>
                <a:t>轴向肌肉</a:t>
              </a:r>
              <a:endParaRPr lang="zh-CN" altLang="en-US" sz="2800" dirty="0">
                <a:ea typeface="宋体" panose="02010600030101010101" pitchFamily="2" charset="-122"/>
              </a:endParaRPr>
            </a:p>
          </p:txBody>
        </p:sp>
      </p:grpSp>
      <p:pic>
        <p:nvPicPr>
          <p:cNvPr id="13324" name="Picture 3">
            <a:extLst>
              <a:ext uri="{FF2B5EF4-FFF2-40B4-BE49-F238E27FC236}">
                <a16:creationId xmlns:a16="http://schemas.microsoft.com/office/drawing/2014/main" id="{BEF3E6A2-49C7-4F75-B072-8DCE21299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708" y="4480613"/>
            <a:ext cx="1699022" cy="159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5" name="TextBox 9">
            <a:extLst>
              <a:ext uri="{FF2B5EF4-FFF2-40B4-BE49-F238E27FC236}">
                <a16:creationId xmlns:a16="http://schemas.microsoft.com/office/drawing/2014/main" id="{30073694-6298-4254-BF57-235D75406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193" y="6203094"/>
            <a:ext cx="81945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50">
                <a:latin typeface="微软雅黑" panose="020B0503020204020204" pitchFamily="34" charset="-122"/>
              </a:rPr>
              <a:t>C形转弯</a:t>
            </a:r>
          </a:p>
        </p:txBody>
      </p:sp>
      <p:sp>
        <p:nvSpPr>
          <p:cNvPr id="13326" name="TextBox 11">
            <a:extLst>
              <a:ext uri="{FF2B5EF4-FFF2-40B4-BE49-F238E27FC236}">
                <a16:creationId xmlns:a16="http://schemas.microsoft.com/office/drawing/2014/main" id="{07BAD0EF-7FD4-4FEC-A89F-676A2DF96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524" y="1631058"/>
            <a:ext cx="62301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</a:rPr>
              <a:t>斑马鱼在C形转弯的时候大群M细胞、初级运动神经元和轴向肌肉会同步放电，产生巨大的场电位，能够用仪器测量。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5EF8FD-AB85-41A4-98DF-0B37D643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实验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一</a:t>
            </a:r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 斑马鱼肌电记录</a:t>
            </a:r>
            <a:r>
              <a:rPr lang="en-US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实验原理</a:t>
            </a:r>
            <a:endParaRPr lang="zh-CN" altLang="en-US" sz="3600" dirty="0">
              <a:solidFill>
                <a:srgbClr val="F2720D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BBA3F0-5730-4282-ACAC-3A219EAA23BC}"/>
              </a:ext>
            </a:extLst>
          </p:cNvPr>
          <p:cNvSpPr txBox="1"/>
          <p:nvPr/>
        </p:nvSpPr>
        <p:spPr>
          <a:xfrm>
            <a:off x="7335173" y="6203094"/>
            <a:ext cx="1638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图片来自网络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5" grpId="0"/>
      <p:bldP spid="133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文本框 27">
            <a:extLst>
              <a:ext uri="{FF2B5EF4-FFF2-40B4-BE49-F238E27FC236}">
                <a16:creationId xmlns:a16="http://schemas.microsoft.com/office/drawing/2014/main" id="{06D9BD6D-8776-4D28-90C1-629D65697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499" y="3521881"/>
            <a:ext cx="8398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+mj-ea"/>
                <a:ea typeface="+mj-ea"/>
              </a:rPr>
              <a:t>刺激</a:t>
            </a:r>
            <a:r>
              <a:rPr lang="en-US" altLang="zh-CN" sz="1600" dirty="0">
                <a:latin typeface="+mj-ea"/>
                <a:ea typeface="+mj-ea"/>
              </a:rPr>
              <a:t>1</a:t>
            </a:r>
            <a:r>
              <a:rPr lang="zh-CN" altLang="en-US" sz="1600" dirty="0">
                <a:latin typeface="+mj-ea"/>
                <a:ea typeface="+mj-ea"/>
              </a:rPr>
              <a:t>：食物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600" dirty="0">
              <a:latin typeface="+mj-ea"/>
              <a:ea typeface="+mj-ea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+mj-ea"/>
                <a:ea typeface="+mj-ea"/>
              </a:rPr>
              <a:t>刺激</a:t>
            </a:r>
            <a:r>
              <a:rPr lang="en-US" altLang="zh-CN" sz="1600" dirty="0">
                <a:latin typeface="+mj-ea"/>
                <a:ea typeface="+mj-ea"/>
              </a:rPr>
              <a:t>2</a:t>
            </a:r>
            <a:r>
              <a:rPr lang="zh-CN" altLang="en-US" sz="1600" dirty="0">
                <a:latin typeface="+mj-ea"/>
                <a:ea typeface="+mj-ea"/>
              </a:rPr>
              <a:t>：麻醉剂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D600CA0-7BAD-4514-8AFA-9629AA9DF503}"/>
              </a:ext>
            </a:extLst>
          </p:cNvPr>
          <p:cNvSpPr/>
          <p:nvPr/>
        </p:nvSpPr>
        <p:spPr>
          <a:xfrm>
            <a:off x="948541" y="1878414"/>
            <a:ext cx="1066800" cy="386954"/>
          </a:xfrm>
          <a:prstGeom prst="roundRect">
            <a:avLst/>
          </a:prstGeom>
          <a:noFill/>
          <a:ln w="38100">
            <a:solidFill>
              <a:srgbClr val="F272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sz="1600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安装电极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381693D-11C6-48E3-A7B1-10C4218F875F}"/>
              </a:ext>
            </a:extLst>
          </p:cNvPr>
          <p:cNvSpPr/>
          <p:nvPr/>
        </p:nvSpPr>
        <p:spPr>
          <a:xfrm>
            <a:off x="2507459" y="1878414"/>
            <a:ext cx="2293141" cy="386954"/>
          </a:xfrm>
          <a:prstGeom prst="roundRect">
            <a:avLst/>
          </a:prstGeom>
          <a:noFill/>
          <a:ln w="38100">
            <a:solidFill>
              <a:srgbClr val="F2720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5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sz="1600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放入斑马鱼，观察信号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21144A4-B20A-48D7-891B-AE7055CA4029}"/>
              </a:ext>
            </a:extLst>
          </p:cNvPr>
          <p:cNvSpPr/>
          <p:nvPr/>
        </p:nvSpPr>
        <p:spPr>
          <a:xfrm>
            <a:off x="5195090" y="1872656"/>
            <a:ext cx="2884883" cy="386954"/>
          </a:xfrm>
          <a:prstGeom prst="roundRect">
            <a:avLst/>
          </a:prstGeom>
          <a:noFill/>
          <a:ln w="38100">
            <a:solidFill>
              <a:srgbClr val="F2720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5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sz="1600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给予不同刺激，观察信号变化</a:t>
            </a:r>
            <a:endParaRPr lang="zh-CN" altLang="en-US" sz="1600" noProof="1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5372" name="Straight Arrow Connector 2">
            <a:extLst>
              <a:ext uri="{FF2B5EF4-FFF2-40B4-BE49-F238E27FC236}">
                <a16:creationId xmlns:a16="http://schemas.microsoft.com/office/drawing/2014/main" id="{D52E1FAD-8D49-43D6-8F97-12A6D5DEC86D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015341" y="2071891"/>
            <a:ext cx="492118" cy="0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3" name="Straight Arrow Connector 7">
            <a:extLst>
              <a:ext uri="{FF2B5EF4-FFF2-40B4-BE49-F238E27FC236}">
                <a16:creationId xmlns:a16="http://schemas.microsoft.com/office/drawing/2014/main" id="{61A529CF-1AF8-4C89-8512-4CE93B3FA14F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4800600" y="2066133"/>
            <a:ext cx="394490" cy="5758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FC064C4F-7E9C-4190-8C1B-870E726F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zh-CN" sz="3600" b="1" dirty="0">
                <a:solidFill>
                  <a:srgbClr val="F2720D"/>
                </a:solidFill>
                <a:latin typeface="+mj-ea"/>
              </a:rPr>
              <a:t>实验</a:t>
            </a:r>
            <a:r>
              <a:rPr lang="zh-CN" altLang="en-US" sz="3600" b="1" dirty="0">
                <a:solidFill>
                  <a:srgbClr val="F2720D"/>
                </a:solidFill>
                <a:latin typeface="+mj-ea"/>
              </a:rPr>
              <a:t>一</a:t>
            </a:r>
            <a:r>
              <a:rPr lang="zh-CN" altLang="zh-CN" sz="3600" b="1" dirty="0">
                <a:solidFill>
                  <a:srgbClr val="F2720D"/>
                </a:solidFill>
                <a:latin typeface="+mj-ea"/>
              </a:rPr>
              <a:t> 斑马鱼肌电记录</a:t>
            </a:r>
            <a:r>
              <a:rPr lang="en-US" altLang="zh-CN" sz="3600" b="1" dirty="0">
                <a:solidFill>
                  <a:srgbClr val="F2720D"/>
                </a:solidFill>
                <a:latin typeface="+mj-ea"/>
              </a:rPr>
              <a:t>——</a:t>
            </a:r>
            <a:r>
              <a:rPr lang="zh-CN" altLang="en-US" sz="3600" b="1" dirty="0">
                <a:solidFill>
                  <a:srgbClr val="F2720D"/>
                </a:solidFill>
                <a:latin typeface="+mj-ea"/>
              </a:rPr>
              <a:t>实验步骤</a:t>
            </a:r>
            <a:endParaRPr lang="zh-CN" altLang="en-US" sz="3600" dirty="0">
              <a:solidFill>
                <a:srgbClr val="F2720D"/>
              </a:solidFill>
              <a:latin typeface="+mj-ea"/>
            </a:endParaRPr>
          </a:p>
        </p:txBody>
      </p:sp>
      <p:pic>
        <p:nvPicPr>
          <p:cNvPr id="15374" name="Content Placeholder 2" descr="微信图片_20170704075450">
            <a:extLst>
              <a:ext uri="{FF2B5EF4-FFF2-40B4-BE49-F238E27FC236}">
                <a16:creationId xmlns:a16="http://schemas.microsoft.com/office/drawing/2014/main" id="{A110E333-727B-4226-9E6A-E892D34A76A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17798" r="1997" b="17914"/>
          <a:stretch>
            <a:fillRect/>
          </a:stretch>
        </p:blipFill>
        <p:spPr>
          <a:xfrm>
            <a:off x="1155700" y="2639035"/>
            <a:ext cx="6373813" cy="3189288"/>
          </a:xfrm>
        </p:spPr>
      </p:pic>
      <p:pic>
        <p:nvPicPr>
          <p:cNvPr id="15375" name="图片 25" descr="wh0200_20140426150915_460">
            <a:extLst>
              <a:ext uri="{FF2B5EF4-FFF2-40B4-BE49-F238E27FC236}">
                <a16:creationId xmlns:a16="http://schemas.microsoft.com/office/drawing/2014/main" id="{72B1447A-32F5-4176-B7F6-F84F6D58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60" y="2947202"/>
            <a:ext cx="1337072" cy="133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582CC-B453-4421-B637-7E042DAE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b="1" dirty="0">
                <a:solidFill>
                  <a:srgbClr val="F2720D"/>
                </a:solidFill>
                <a:latin typeface="微软雅黑" panose="020B0503020204020204" pitchFamily="34" charset="-122"/>
              </a:rPr>
              <a:t>讨论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532A9-ECA4-4A94-B368-0F8AF37D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zh-CN" dirty="0">
                <a:latin typeface="微软雅黑" panose="020B0503020204020204" pitchFamily="34" charset="-122"/>
              </a:rPr>
              <a:t>小鱼对哪些刺激有反应？</a:t>
            </a:r>
          </a:p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zh-CN" dirty="0">
                <a:latin typeface="微软雅黑" panose="020B0503020204020204" pitchFamily="34" charset="-122"/>
              </a:rPr>
              <a:t>小鱼运动改变时肌电波形有什么变化？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控制变量，确认哪些是肌电波形、哪些是机械干扰？</a:t>
            </a:r>
            <a:endParaRPr lang="zh-CN" altLang="zh-CN" dirty="0">
              <a:latin typeface="微软雅黑" panose="020B0503020204020204" pitchFamily="34" charset="-122"/>
            </a:endParaRPr>
          </a:p>
          <a:p>
            <a:endParaRPr lang="zh-CN" alt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曲线 87">
            <a:extLst>
              <a:ext uri="{FF2B5EF4-FFF2-40B4-BE49-F238E27FC236}">
                <a16:creationId xmlns:a16="http://schemas.microsoft.com/office/drawing/2014/main" id="{BB60D9EF-3E57-4583-A765-09DC3E43C6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2289" y="3662364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9461" name="曲线 87">
            <a:extLst>
              <a:ext uri="{FF2B5EF4-FFF2-40B4-BE49-F238E27FC236}">
                <a16:creationId xmlns:a16="http://schemas.microsoft.com/office/drawing/2014/main" id="{2AAAFEA5-FCF5-41EC-B206-5903E31445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3921920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9462" name="曲线 87">
            <a:extLst>
              <a:ext uri="{FF2B5EF4-FFF2-40B4-BE49-F238E27FC236}">
                <a16:creationId xmlns:a16="http://schemas.microsoft.com/office/drawing/2014/main" id="{5948F8FC-CCDA-4117-B439-9C6D9FF791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075511"/>
            <a:ext cx="51197" cy="78581"/>
          </a:xfrm>
          <a:custGeom>
            <a:avLst/>
            <a:gdLst>
              <a:gd name="T0" fmla="*/ 278905 w 21600"/>
              <a:gd name="T1" fmla="*/ 428797 h 21600"/>
              <a:gd name="T2" fmla="*/ 0 w 21600"/>
              <a:gd name="T3" fmla="*/ 1624905 h 21600"/>
              <a:gd name="T4" fmla="*/ 278905 w 21600"/>
              <a:gd name="T5" fmla="*/ 2409466 h 21600"/>
              <a:gd name="T6" fmla="*/ 628633 w 21600"/>
              <a:gd name="T7" fmla="*/ 1956125 h 21600"/>
              <a:gd name="T8" fmla="*/ 594703 w 21600"/>
              <a:gd name="T9" fmla="*/ 1007688 h 21600"/>
              <a:gd name="T10" fmla="*/ 332020 w 21600"/>
              <a:gd name="T11" fmla="*/ 97577 h 21600"/>
              <a:gd name="T12" fmla="*/ 278905 w 21600"/>
              <a:gd name="T13" fmla="*/ 428797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9463" name="曲线 87">
            <a:extLst>
              <a:ext uri="{FF2B5EF4-FFF2-40B4-BE49-F238E27FC236}">
                <a16:creationId xmlns:a16="http://schemas.microsoft.com/office/drawing/2014/main" id="{4132F32B-3BC2-4730-9389-084C0E83A0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908" y="4236244"/>
            <a:ext cx="51197" cy="77391"/>
          </a:xfrm>
          <a:custGeom>
            <a:avLst/>
            <a:gdLst>
              <a:gd name="T0" fmla="*/ 278905 w 21600"/>
              <a:gd name="T1" fmla="*/ 409609 h 21600"/>
              <a:gd name="T2" fmla="*/ 0 w 21600"/>
              <a:gd name="T3" fmla="*/ 1552182 h 21600"/>
              <a:gd name="T4" fmla="*/ 278905 w 21600"/>
              <a:gd name="T5" fmla="*/ 2301627 h 21600"/>
              <a:gd name="T6" fmla="*/ 628633 w 21600"/>
              <a:gd name="T7" fmla="*/ 1868587 h 21600"/>
              <a:gd name="T8" fmla="*/ 594703 w 21600"/>
              <a:gd name="T9" fmla="*/ 962582 h 21600"/>
              <a:gd name="T10" fmla="*/ 332020 w 21600"/>
              <a:gd name="T11" fmla="*/ 93227 h 21600"/>
              <a:gd name="T12" fmla="*/ 278905 w 21600"/>
              <a:gd name="T13" fmla="*/ 40960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836" y="3757"/>
                </a:moveTo>
                <a:cubicBezTo>
                  <a:pt x="7106" y="5988"/>
                  <a:pt x="0" y="11334"/>
                  <a:pt x="0" y="14237"/>
                </a:cubicBezTo>
                <a:cubicBezTo>
                  <a:pt x="0" y="17139"/>
                  <a:pt x="5516" y="20622"/>
                  <a:pt x="8836" y="21111"/>
                </a:cubicBezTo>
                <a:cubicBezTo>
                  <a:pt x="12155" y="21600"/>
                  <a:pt x="18233" y="19186"/>
                  <a:pt x="19916" y="17139"/>
                </a:cubicBezTo>
                <a:cubicBezTo>
                  <a:pt x="21600" y="15092"/>
                  <a:pt x="20384" y="11548"/>
                  <a:pt x="18841" y="8829"/>
                </a:cubicBezTo>
                <a:cubicBezTo>
                  <a:pt x="17298" y="6110"/>
                  <a:pt x="12202" y="1710"/>
                  <a:pt x="10519" y="855"/>
                </a:cubicBezTo>
                <a:cubicBezTo>
                  <a:pt x="8836" y="0"/>
                  <a:pt x="10566" y="1527"/>
                  <a:pt x="8836" y="3757"/>
                </a:cubicBezTo>
                <a:close/>
              </a:path>
            </a:pathLst>
          </a:custGeom>
          <a:solidFill>
            <a:srgbClr val="544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42EF3F-D764-4472-9BF3-D09A1382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实验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二</a:t>
            </a:r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 会跳舞的蟑螂腿</a:t>
            </a:r>
            <a:r>
              <a:rPr lang="en-US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实验原理</a:t>
            </a:r>
            <a:endParaRPr lang="zh-CN" altLang="en-US" dirty="0">
              <a:solidFill>
                <a:srgbClr val="F2720D"/>
              </a:solidFill>
            </a:endParaRPr>
          </a:p>
        </p:txBody>
      </p:sp>
      <p:pic>
        <p:nvPicPr>
          <p:cNvPr id="19464" name="Picture 3" descr="RoachAnatomy">
            <a:extLst>
              <a:ext uri="{FF2B5EF4-FFF2-40B4-BE49-F238E27FC236}">
                <a16:creationId xmlns:a16="http://schemas.microsoft.com/office/drawing/2014/main" id="{128C6795-3372-49DF-A6B7-FDFC711EF08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0689"/>
            <a:ext cx="8229600" cy="38687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>
            <a:extLst>
              <a:ext uri="{FF2B5EF4-FFF2-40B4-BE49-F238E27FC236}">
                <a16:creationId xmlns:a16="http://schemas.microsoft.com/office/drawing/2014/main" id="{0D2D92B8-81C8-4CB6-A963-F887E9117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实验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二</a:t>
            </a:r>
            <a:r>
              <a:rPr lang="zh-CN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 会跳舞的蟑螂腿</a:t>
            </a:r>
            <a:r>
              <a:rPr lang="en-US" altLang="zh-CN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srgbClr val="F2720D"/>
                </a:solidFill>
                <a:latin typeface="微软雅黑" panose="020B0503020204020204" pitchFamily="34" charset="-122"/>
              </a:rPr>
              <a:t>实验步骤</a:t>
            </a:r>
            <a:endParaRPr lang="en-US" altLang="en-US" sz="4000" dirty="0">
              <a:solidFill>
                <a:srgbClr val="F2720D"/>
              </a:solidFill>
            </a:endParaRPr>
          </a:p>
        </p:txBody>
      </p:sp>
      <p:pic>
        <p:nvPicPr>
          <p:cNvPr id="21518" name="Picture 3" descr="RoachAnatomy">
            <a:extLst>
              <a:ext uri="{FF2B5EF4-FFF2-40B4-BE49-F238E27FC236}">
                <a16:creationId xmlns:a16="http://schemas.microsoft.com/office/drawing/2014/main" id="{C310CFBD-C629-43FD-B1CB-5C51B0B116A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1" t="13495" r="43001" b="19078"/>
          <a:stretch>
            <a:fillRect/>
          </a:stretch>
        </p:blipFill>
        <p:spPr>
          <a:xfrm>
            <a:off x="1319211" y="2671763"/>
            <a:ext cx="1887142" cy="2153577"/>
          </a:xfrm>
        </p:spPr>
      </p:pic>
      <p:pic>
        <p:nvPicPr>
          <p:cNvPr id="21522" name="Content Placeholder 6" descr="微信图片_20170704075539">
            <a:extLst>
              <a:ext uri="{FF2B5EF4-FFF2-40B4-BE49-F238E27FC236}">
                <a16:creationId xmlns:a16="http://schemas.microsoft.com/office/drawing/2014/main" id="{DF2D158F-62B6-422E-8A42-C23195BD7F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4" t="13506" r="3606" b="13524"/>
          <a:stretch>
            <a:fillRect/>
          </a:stretch>
        </p:blipFill>
        <p:spPr>
          <a:xfrm>
            <a:off x="3206353" y="2565799"/>
            <a:ext cx="4787846" cy="2839640"/>
          </a:xfr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21308C0-E9EB-4882-81BE-6F370D720FE8}"/>
              </a:ext>
            </a:extLst>
          </p:cNvPr>
          <p:cNvSpPr/>
          <p:nvPr/>
        </p:nvSpPr>
        <p:spPr>
          <a:xfrm>
            <a:off x="628650" y="1777607"/>
            <a:ext cx="1531144" cy="386954"/>
          </a:xfrm>
          <a:prstGeom prst="roundRect">
            <a:avLst/>
          </a:prstGeom>
          <a:noFill/>
          <a:ln w="38100">
            <a:solidFill>
              <a:srgbClr val="F272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剪下蟑螂腿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923F4F6-B64B-4C90-9595-7B02B6510777}"/>
              </a:ext>
            </a:extLst>
          </p:cNvPr>
          <p:cNvSpPr/>
          <p:nvPr/>
        </p:nvSpPr>
        <p:spPr>
          <a:xfrm>
            <a:off x="2677398" y="1765699"/>
            <a:ext cx="1694580" cy="386954"/>
          </a:xfrm>
          <a:prstGeom prst="roundRect">
            <a:avLst/>
          </a:prstGeom>
          <a:noFill/>
          <a:ln w="38100">
            <a:solidFill>
              <a:srgbClr val="F2720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5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连接刺激装置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B730E3E-5E1C-48E0-A6B6-B6A80A793F33}"/>
              </a:ext>
            </a:extLst>
          </p:cNvPr>
          <p:cNvSpPr/>
          <p:nvPr/>
        </p:nvSpPr>
        <p:spPr>
          <a:xfrm>
            <a:off x="4772024" y="1779787"/>
            <a:ext cx="3608510" cy="386954"/>
          </a:xfrm>
          <a:prstGeom prst="roundRect">
            <a:avLst/>
          </a:prstGeom>
          <a:noFill/>
          <a:ln w="38100">
            <a:solidFill>
              <a:srgbClr val="F2720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5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b="1" noProof="1">
                <a:solidFill>
                  <a:schemeClr val="tx1"/>
                </a:solidFill>
                <a:latin typeface="+mj-ea"/>
                <a:ea typeface="+mj-ea"/>
                <a:cs typeface="+mn-ea"/>
              </a:rPr>
              <a:t>播放音乐，观察并记录腿部活动</a:t>
            </a:r>
            <a:endParaRPr lang="zh-CN" altLang="en-US" noProof="1">
              <a:solidFill>
                <a:schemeClr val="tx1"/>
              </a:solidFill>
            </a:endParaRPr>
          </a:p>
        </p:txBody>
      </p:sp>
      <p:cxnSp>
        <p:nvCxnSpPr>
          <p:cNvPr id="21516" name="Straight Arrow Connector 2">
            <a:extLst>
              <a:ext uri="{FF2B5EF4-FFF2-40B4-BE49-F238E27FC236}">
                <a16:creationId xmlns:a16="http://schemas.microsoft.com/office/drawing/2014/main" id="{346A513E-ED7B-4C14-B171-DD16325EA66C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 flipV="1">
            <a:off x="2159794" y="1959176"/>
            <a:ext cx="517604" cy="11908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7" name="Straight Arrow Connector 7">
            <a:extLst>
              <a:ext uri="{FF2B5EF4-FFF2-40B4-BE49-F238E27FC236}">
                <a16:creationId xmlns:a16="http://schemas.microsoft.com/office/drawing/2014/main" id="{BA52FBE4-5475-4459-8C5B-48D97EF1675A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>
            <a:off x="4371978" y="1959176"/>
            <a:ext cx="328610" cy="595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9" name="Freeform 9">
            <a:extLst>
              <a:ext uri="{FF2B5EF4-FFF2-40B4-BE49-F238E27FC236}">
                <a16:creationId xmlns:a16="http://schemas.microsoft.com/office/drawing/2014/main" id="{D392E4FA-9D35-4CCB-8414-248F27D6B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387" y="3787974"/>
            <a:ext cx="117872" cy="154781"/>
          </a:xfrm>
          <a:custGeom>
            <a:avLst/>
            <a:gdLst>
              <a:gd name="T0" fmla="*/ 0 w 157498"/>
              <a:gd name="T1" fmla="*/ 0 h 207010"/>
              <a:gd name="T2" fmla="*/ 140070 w 157498"/>
              <a:gd name="T3" fmla="*/ 40896 h 207010"/>
              <a:gd name="T4" fmla="*/ 140070 w 157498"/>
              <a:gd name="T5" fmla="*/ 164215 h 207010"/>
              <a:gd name="T6" fmla="*/ 65618 w 157498"/>
              <a:gd name="T7" fmla="*/ 205111 h 2070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7498" h="207010">
                <a:moveTo>
                  <a:pt x="0" y="0"/>
                </a:moveTo>
                <a:cubicBezTo>
                  <a:pt x="27940" y="5715"/>
                  <a:pt x="113030" y="8255"/>
                  <a:pt x="140970" y="41275"/>
                </a:cubicBezTo>
                <a:cubicBezTo>
                  <a:pt x="168910" y="74295"/>
                  <a:pt x="156210" y="132715"/>
                  <a:pt x="140970" y="165735"/>
                </a:cubicBezTo>
                <a:cubicBezTo>
                  <a:pt x="125730" y="198755"/>
                  <a:pt x="81280" y="201295"/>
                  <a:pt x="66040" y="207010"/>
                </a:cubicBezTo>
              </a:path>
            </a:pathLst>
          </a:custGeom>
          <a:noFill/>
          <a:ln w="38100">
            <a:solidFill>
              <a:srgbClr val="F2720D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cxnSp>
        <p:nvCxnSpPr>
          <p:cNvPr id="21520" name="Straight Arrow Connector 11">
            <a:extLst>
              <a:ext uri="{FF2B5EF4-FFF2-40B4-BE49-F238E27FC236}">
                <a16:creationId xmlns:a16="http://schemas.microsoft.com/office/drawing/2014/main" id="{EA34F606-47EB-4B92-98A0-D2AD47B82E13}"/>
              </a:ext>
            </a:extLst>
          </p:cNvPr>
          <p:cNvCxnSpPr>
            <a:cxnSpLocks noChangeShapeType="1"/>
            <a:stCxn id="13" idx="3"/>
            <a:endCxn id="21519" idx="0"/>
          </p:cNvCxnSpPr>
          <p:nvPr/>
        </p:nvCxnSpPr>
        <p:spPr bwMode="auto">
          <a:xfrm>
            <a:off x="1422741" y="3702349"/>
            <a:ext cx="534646" cy="85625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矩形: 圆角 3">
            <a:extLst>
              <a:ext uri="{FF2B5EF4-FFF2-40B4-BE49-F238E27FC236}">
                <a16:creationId xmlns:a16="http://schemas.microsoft.com/office/drawing/2014/main" id="{DF352E3F-FA0C-48D7-8A23-07FC6BC14F8A}"/>
              </a:ext>
            </a:extLst>
          </p:cNvPr>
          <p:cNvSpPr/>
          <p:nvPr/>
        </p:nvSpPr>
        <p:spPr>
          <a:xfrm>
            <a:off x="736600" y="3576738"/>
            <a:ext cx="686141" cy="251222"/>
          </a:xfrm>
          <a:prstGeom prst="round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zh-CN" b="1" noProof="1">
                <a:solidFill>
                  <a:srgbClr val="F2720D"/>
                </a:solidFill>
                <a:latin typeface="+mj-ea"/>
                <a:ea typeface="+mj-ea"/>
                <a:cs typeface="+mn-ea"/>
              </a:rPr>
              <a:t>剪下</a:t>
            </a:r>
          </a:p>
        </p:txBody>
      </p:sp>
      <p:cxnSp>
        <p:nvCxnSpPr>
          <p:cNvPr id="21523" name="Straight Arrow Connector 11">
            <a:extLst>
              <a:ext uri="{FF2B5EF4-FFF2-40B4-BE49-F238E27FC236}">
                <a16:creationId xmlns:a16="http://schemas.microsoft.com/office/drawing/2014/main" id="{4A67A045-4B64-4E2D-80FE-FA84CD5A4D23}"/>
              </a:ext>
            </a:extLst>
          </p:cNvPr>
          <p:cNvCxnSpPr>
            <a:cxnSpLocks noChangeShapeType="1"/>
            <a:stCxn id="10" idx="1"/>
            <a:endCxn id="11" idx="6"/>
          </p:cNvCxnSpPr>
          <p:nvPr/>
        </p:nvCxnSpPr>
        <p:spPr bwMode="auto">
          <a:xfrm flipH="1" flipV="1">
            <a:off x="7490223" y="3705820"/>
            <a:ext cx="395286" cy="154188"/>
          </a:xfrm>
          <a:prstGeom prst="straightConnector1">
            <a:avLst/>
          </a:prstGeom>
          <a:noFill/>
          <a:ln w="38100">
            <a:solidFill>
              <a:srgbClr val="F2720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矩形: 圆角 3">
            <a:extLst>
              <a:ext uri="{FF2B5EF4-FFF2-40B4-BE49-F238E27FC236}">
                <a16:creationId xmlns:a16="http://schemas.microsoft.com/office/drawing/2014/main" id="{5690F2BD-5853-4040-9D8B-5B86D353B1D6}"/>
              </a:ext>
            </a:extLst>
          </p:cNvPr>
          <p:cNvSpPr/>
          <p:nvPr/>
        </p:nvSpPr>
        <p:spPr>
          <a:xfrm>
            <a:off x="7885509" y="3734397"/>
            <a:ext cx="744141" cy="251222"/>
          </a:xfrm>
          <a:prstGeom prst="round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zh-CN" b="1" noProof="1">
                <a:solidFill>
                  <a:srgbClr val="F2720D"/>
                </a:solidFill>
                <a:latin typeface="+mj-ea"/>
                <a:ea typeface="+mj-ea"/>
                <a:cs typeface="+mn-ea"/>
              </a:rPr>
              <a:t>连接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CF36BF-6AF1-42F5-B8F3-AFEDB0FD9254}"/>
              </a:ext>
            </a:extLst>
          </p:cNvPr>
          <p:cNvSpPr/>
          <p:nvPr/>
        </p:nvSpPr>
        <p:spPr>
          <a:xfrm>
            <a:off x="7178279" y="3536751"/>
            <a:ext cx="311944" cy="338138"/>
          </a:xfrm>
          <a:prstGeom prst="ellipse">
            <a:avLst/>
          </a:prstGeom>
          <a:noFill/>
          <a:ln w="38100">
            <a:solidFill>
              <a:srgbClr val="F2720D"/>
            </a:solidFill>
            <a:prstDash val="sys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350" noProof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986</TotalTime>
  <Words>1834</Words>
  <Application>Microsoft Macintosh PowerPoint</Application>
  <PresentationFormat>全屏显示(4:3)</PresentationFormat>
  <Paragraphs>169</Paragraphs>
  <Slides>20</Slides>
  <Notes>19</Notes>
  <HiddenSlides>1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微软雅黑</vt:lpstr>
      <vt:lpstr>幼圆</vt:lpstr>
      <vt:lpstr>Arial</vt:lpstr>
      <vt:lpstr>Helvetica</vt:lpstr>
      <vt:lpstr>Office Theme</vt:lpstr>
      <vt:lpstr>小动物的电信号</vt:lpstr>
      <vt:lpstr>从神经生物学出发……</vt:lpstr>
      <vt:lpstr>实验内容</vt:lpstr>
      <vt:lpstr>电路板介绍</vt:lpstr>
      <vt:lpstr>实验一 斑马鱼肌电记录——实验原理</vt:lpstr>
      <vt:lpstr>实验一 斑马鱼肌电记录——实验步骤</vt:lpstr>
      <vt:lpstr>讨论</vt:lpstr>
      <vt:lpstr>实验二 会跳舞的蟑螂腿——实验原理</vt:lpstr>
      <vt:lpstr>实验二 会跳舞的蟑螂腿——实验步骤</vt:lpstr>
      <vt:lpstr>讨论</vt:lpstr>
      <vt:lpstr>PowerPoint 演示文稿</vt:lpstr>
      <vt:lpstr>实验三 遥控蟑螂——实验原理</vt:lpstr>
      <vt:lpstr>实验三 遥控蟑螂——安装控制程序</vt:lpstr>
      <vt:lpstr>实验三 遥控蟑螂——实验步骤</vt:lpstr>
      <vt:lpstr>讨论</vt:lpstr>
      <vt:lpstr>实验四 热激活改变果蝇行为——实验原理</vt:lpstr>
      <vt:lpstr>PowerPoint 演示文稿</vt:lpstr>
      <vt:lpstr>实验一 热激活改变果蝇行为——实验步骤</vt:lpstr>
      <vt:lpstr>讨论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人类的好朋友</dc:title>
  <dc:creator>张 艺衡</dc:creator>
  <cp:lastModifiedBy>齐 光耀</cp:lastModifiedBy>
  <cp:revision>70</cp:revision>
  <dcterms:created xsi:type="dcterms:W3CDTF">2018-07-05T05:20:14Z</dcterms:created>
  <dcterms:modified xsi:type="dcterms:W3CDTF">2019-06-28T09:53:07Z</dcterms:modified>
</cp:coreProperties>
</file>